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handoutMasterIdLst>
    <p:handoutMasterId r:id="rId30"/>
  </p:handoutMasterIdLst>
  <p:sldIdLst>
    <p:sldId id="256" r:id="rId2"/>
    <p:sldId id="268" r:id="rId3"/>
    <p:sldId id="292" r:id="rId4"/>
    <p:sldId id="291" r:id="rId5"/>
    <p:sldId id="267" r:id="rId6"/>
    <p:sldId id="288" r:id="rId7"/>
    <p:sldId id="272" r:id="rId8"/>
    <p:sldId id="273" r:id="rId9"/>
    <p:sldId id="274" r:id="rId10"/>
    <p:sldId id="275" r:id="rId11"/>
    <p:sldId id="277" r:id="rId12"/>
    <p:sldId id="278" r:id="rId13"/>
    <p:sldId id="289" r:id="rId14"/>
    <p:sldId id="290" r:id="rId15"/>
    <p:sldId id="279" r:id="rId16"/>
    <p:sldId id="280" r:id="rId17"/>
    <p:sldId id="281" r:id="rId18"/>
    <p:sldId id="282" r:id="rId19"/>
    <p:sldId id="293" r:id="rId20"/>
    <p:sldId id="294" r:id="rId21"/>
    <p:sldId id="295" r:id="rId22"/>
    <p:sldId id="296" r:id="rId23"/>
    <p:sldId id="297" r:id="rId24"/>
    <p:sldId id="300" r:id="rId25"/>
    <p:sldId id="301" r:id="rId26"/>
    <p:sldId id="298" r:id="rId27"/>
    <p:sldId id="302" r:id="rId28"/>
    <p:sldId id="299" r:id="rId29"/>
  </p:sldIdLst>
  <p:sldSz cx="9144000" cy="6858000" type="screen4x3"/>
  <p:notesSz cx="6669088" cy="99187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1224" y="-2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59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59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7496F6-B416-482D-922D-93A691CA4FC0}" type="datetimeFigureOut">
              <a:rPr lang="pl-PL" smtClean="0"/>
              <a:t>2018-07-09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9421044"/>
            <a:ext cx="2889938" cy="4959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777607" y="9421044"/>
            <a:ext cx="2889938" cy="4959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12B1EB-59ED-483D-87DF-6F499EC3F22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487443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20F9-2F7A-4866-BBC0-52DFA6A2E4E7}" type="datetimeFigureOut">
              <a:rPr lang="pl-PL" smtClean="0"/>
              <a:t>2018-07-09</a:t>
            </a:fld>
            <a:endParaRPr lang="pl-PL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F287DA6-C207-455A-8BDD-0324815DF4EC}" type="slidenum">
              <a:rPr lang="pl-PL" smtClean="0"/>
              <a:t>‹#›</a:t>
            </a:fld>
            <a:endParaRPr lang="pl-PL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pl-PL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20F9-2F7A-4866-BBC0-52DFA6A2E4E7}" type="datetimeFigureOut">
              <a:rPr lang="pl-PL" smtClean="0"/>
              <a:t>2018-07-09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7DA6-C207-455A-8BDD-0324815DF4EC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20F9-2F7A-4866-BBC0-52DFA6A2E4E7}" type="datetimeFigureOut">
              <a:rPr lang="pl-PL" smtClean="0"/>
              <a:t>2018-07-09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7DA6-C207-455A-8BDD-0324815DF4EC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20F9-2F7A-4866-BBC0-52DFA6A2E4E7}" type="datetimeFigureOut">
              <a:rPr lang="pl-PL" smtClean="0"/>
              <a:t>2018-07-09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7DA6-C207-455A-8BDD-0324815DF4EC}" type="slidenum">
              <a:rPr lang="pl-PL" smtClean="0"/>
              <a:t>‹#›</a:t>
            </a:fld>
            <a:endParaRPr lang="pl-PL"/>
          </a:p>
        </p:txBody>
      </p:sp>
      <p:pic>
        <p:nvPicPr>
          <p:cNvPr id="5122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260648"/>
            <a:ext cx="790575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20F9-2F7A-4866-BBC0-52DFA6A2E4E7}" type="datetimeFigureOut">
              <a:rPr lang="pl-PL" smtClean="0"/>
              <a:t>2018-07-09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7DA6-C207-455A-8BDD-0324815DF4EC}" type="slidenum">
              <a:rPr lang="pl-PL" smtClean="0"/>
              <a:t>‹#›</a:t>
            </a:fld>
            <a:endParaRPr lang="pl-PL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20F9-2F7A-4866-BBC0-52DFA6A2E4E7}" type="datetimeFigureOut">
              <a:rPr lang="pl-PL" smtClean="0"/>
              <a:t>2018-07-09</a:t>
            </a:fld>
            <a:endParaRPr lang="pl-P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7DA6-C207-455A-8BDD-0324815DF4EC}" type="slidenum">
              <a:rPr lang="pl-PL" smtClean="0"/>
              <a:t>‹#›</a:t>
            </a:fld>
            <a:endParaRPr lang="pl-PL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20F9-2F7A-4866-BBC0-52DFA6A2E4E7}" type="datetimeFigureOut">
              <a:rPr lang="pl-PL" smtClean="0"/>
              <a:t>2018-07-09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7DA6-C207-455A-8BDD-0324815DF4EC}" type="slidenum">
              <a:rPr lang="pl-PL" smtClean="0"/>
              <a:t>‹#›</a:t>
            </a:fld>
            <a:endParaRPr lang="pl-PL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20F9-2F7A-4866-BBC0-52DFA6A2E4E7}" type="datetimeFigureOut">
              <a:rPr lang="pl-PL" smtClean="0"/>
              <a:t>2018-07-09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7DA6-C207-455A-8BDD-0324815DF4EC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20F9-2F7A-4866-BBC0-52DFA6A2E4E7}" type="datetimeFigureOut">
              <a:rPr lang="pl-PL" smtClean="0"/>
              <a:t>2018-07-09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7DA6-C207-455A-8BDD-0324815DF4EC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20F9-2F7A-4866-BBC0-52DFA6A2E4E7}" type="datetimeFigureOut">
              <a:rPr lang="pl-PL" smtClean="0"/>
              <a:t>2018-07-09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7DA6-C207-455A-8BDD-0324815DF4EC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20F9-2F7A-4866-BBC0-52DFA6A2E4E7}" type="datetimeFigureOut">
              <a:rPr lang="pl-PL" smtClean="0"/>
              <a:t>2018-07-09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7DA6-C207-455A-8BDD-0324815DF4EC}" type="slidenum">
              <a:rPr lang="pl-PL" smtClean="0"/>
              <a:t>‹#›</a:t>
            </a:fld>
            <a:endParaRPr lang="pl-PL"/>
          </a:p>
        </p:txBody>
      </p:sp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260648"/>
            <a:ext cx="7905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18" Type="http://schemas.openxmlformats.org/officeDocument/2006/relationships/image" Target="../media/image7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5.png"/><Relationship Id="rId20" Type="http://schemas.openxmlformats.org/officeDocument/2006/relationships/image" Target="../media/image9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8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741020F9-2F7A-4866-BBC0-52DFA6A2E4E7}" type="datetimeFigureOut">
              <a:rPr lang="pl-PL" smtClean="0"/>
              <a:t>2018-07-09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1F287DA6-C207-455A-8BDD-0324815DF4EC}" type="slidenum">
              <a:rPr lang="pl-PL" smtClean="0"/>
              <a:t>‹#›</a:t>
            </a:fld>
            <a:endParaRPr lang="pl-PL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poola logo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875" y="180975"/>
            <a:ext cx="9334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Obraz 1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180975"/>
            <a:ext cx="428625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257175"/>
            <a:ext cx="7905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42900"/>
            <a:ext cx="1038225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171450"/>
            <a:ext cx="1076325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228600"/>
            <a:ext cx="990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266021"/>
            <a:ext cx="7542213" cy="466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1" name="Picture 7"/>
          <p:cNvPicPr>
            <a:picLocks noChangeAspect="1" noChangeArrowheads="1"/>
          </p:cNvPicPr>
          <p:nvPr userDrawn="1"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5977" y="6319384"/>
            <a:ext cx="1269870" cy="3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XSsIdppjLNc" TargetMode="External"/><Relationship Id="rId2" Type="http://schemas.openxmlformats.org/officeDocument/2006/relationships/hyperlink" Target="https://www.youtube.com/watch?v=fnrvfdjHD5E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youtube.com/watch?v=uyxfERV5ttY" TargetMode="External"/><Relationship Id="rId4" Type="http://schemas.openxmlformats.org/officeDocument/2006/relationships/hyperlink" Target="http://onawbiznesie.pl/jak-to-zrobic-w-30-sekund-w-windzie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2963415"/>
          </a:xfrm>
        </p:spPr>
        <p:txBody>
          <a:bodyPr/>
          <a:lstStyle/>
          <a:p>
            <a:r>
              <a:rPr lang="pl-PL" sz="6600" dirty="0" smtClean="0"/>
              <a:t>Coaching przedsiębiorczości</a:t>
            </a:r>
            <a:endParaRPr lang="pl-PL" sz="6600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403648" y="3861048"/>
            <a:ext cx="6400800" cy="1656184"/>
          </a:xfrm>
        </p:spPr>
        <p:txBody>
          <a:bodyPr>
            <a:normAutofit fontScale="77500" lnSpcReduction="20000"/>
          </a:bodyPr>
          <a:lstStyle/>
          <a:p>
            <a:r>
              <a:rPr lang="pl-PL" b="1" i="1" dirty="0"/>
              <a:t>Kompleksowe przygotowanie do założenia </a:t>
            </a:r>
            <a:r>
              <a:rPr lang="pl-PL" b="1" i="1" dirty="0" smtClean="0"/>
              <a:t/>
            </a:r>
            <a:br>
              <a:rPr lang="pl-PL" b="1" i="1" dirty="0" smtClean="0"/>
            </a:br>
            <a:r>
              <a:rPr lang="pl-PL" b="1" i="1" dirty="0" smtClean="0"/>
              <a:t>i </a:t>
            </a:r>
            <a:r>
              <a:rPr lang="pl-PL" b="1" i="1" dirty="0"/>
              <a:t>prowadzenia własnej działalności gospodarczej w </a:t>
            </a:r>
            <a:r>
              <a:rPr lang="pl-PL" b="1" i="1" dirty="0" smtClean="0"/>
              <a:t>oparciu o </a:t>
            </a:r>
            <a:r>
              <a:rPr lang="pl-PL" b="1" i="1" dirty="0"/>
              <a:t>fińską metodę </a:t>
            </a:r>
            <a:r>
              <a:rPr lang="pl-PL" b="1" i="1" dirty="0" smtClean="0"/>
              <a:t/>
            </a:r>
            <a:br>
              <a:rPr lang="pl-PL" b="1" i="1" dirty="0" smtClean="0"/>
            </a:br>
            <a:r>
              <a:rPr lang="pl-PL" b="1" i="1" dirty="0" smtClean="0"/>
              <a:t>TOY-model</a:t>
            </a:r>
            <a:r>
              <a:rPr lang="pl-PL" b="1" i="1" dirty="0"/>
              <a:t>. Entrepreneurship-based </a:t>
            </a:r>
            <a:r>
              <a:rPr lang="pl-PL" b="1" i="1" dirty="0" smtClean="0"/>
              <a:t>Learning</a:t>
            </a:r>
          </a:p>
          <a:p>
            <a:endParaRPr lang="pl-PL" b="1" i="1" dirty="0"/>
          </a:p>
          <a:p>
            <a:r>
              <a:rPr lang="pl-PL" b="1" i="1" dirty="0" smtClean="0"/>
              <a:t>SESJA V</a:t>
            </a:r>
            <a:endParaRPr lang="pl-PL" dirty="0"/>
          </a:p>
        </p:txBody>
      </p:sp>
      <p:pic>
        <p:nvPicPr>
          <p:cNvPr id="2055" name="Picture 7" descr="poola 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875" y="180975"/>
            <a:ext cx="9334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893254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648072"/>
          </a:xfrm>
        </p:spPr>
        <p:txBody>
          <a:bodyPr/>
          <a:lstStyle/>
          <a:p>
            <a:r>
              <a:rPr lang="pl-PL" sz="4000" b="1" dirty="0" smtClean="0"/>
              <a:t>Marketing dla małych firm</a:t>
            </a:r>
            <a:endParaRPr lang="pl-PL" sz="4000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79512" y="1340768"/>
            <a:ext cx="8507288" cy="4896544"/>
          </a:xfrm>
        </p:spPr>
        <p:txBody>
          <a:bodyPr>
            <a:normAutofit fontScale="70000" lnSpcReduction="20000"/>
          </a:bodyPr>
          <a:lstStyle/>
          <a:p>
            <a:pPr lvl="0">
              <a:lnSpc>
                <a:spcPct val="120000"/>
              </a:lnSpc>
            </a:pPr>
            <a:r>
              <a:rPr lang="pl-PL" dirty="0">
                <a:solidFill>
                  <a:schemeClr val="tx1"/>
                </a:solidFill>
              </a:rPr>
              <a:t>Staraj się być </a:t>
            </a:r>
            <a:r>
              <a:rPr lang="pl-PL" dirty="0" smtClean="0">
                <a:solidFill>
                  <a:schemeClr val="tx1"/>
                </a:solidFill>
              </a:rPr>
              <a:t>aktywnym. Mały </a:t>
            </a:r>
            <a:r>
              <a:rPr lang="pl-PL" dirty="0">
                <a:solidFill>
                  <a:schemeClr val="tx1"/>
                </a:solidFill>
              </a:rPr>
              <a:t>budżet marketingowy </a:t>
            </a:r>
            <a:r>
              <a:rPr lang="pl-PL" dirty="0" smtClean="0">
                <a:solidFill>
                  <a:schemeClr val="tx1"/>
                </a:solidFill>
              </a:rPr>
              <a:t>przyniesie Ci </a:t>
            </a:r>
            <a:r>
              <a:rPr lang="pl-PL" dirty="0">
                <a:solidFill>
                  <a:schemeClr val="tx1"/>
                </a:solidFill>
              </a:rPr>
              <a:t>najwięcej korzyści, gdy </a:t>
            </a:r>
            <a:r>
              <a:rPr lang="pl-PL" dirty="0" smtClean="0">
                <a:solidFill>
                  <a:schemeClr val="tx1"/>
                </a:solidFill>
              </a:rPr>
              <a:t>zaplanujesz swoje działania i będziesz je kontrolować.</a:t>
            </a:r>
            <a:endParaRPr lang="pl-PL" dirty="0">
              <a:solidFill>
                <a:schemeClr val="tx1"/>
              </a:solidFill>
            </a:endParaRPr>
          </a:p>
          <a:p>
            <a:pPr lvl="0">
              <a:lnSpc>
                <a:spcPct val="120000"/>
              </a:lnSpc>
            </a:pPr>
            <a:r>
              <a:rPr lang="pl-PL" dirty="0">
                <a:solidFill>
                  <a:schemeClr val="tx1"/>
                </a:solidFill>
              </a:rPr>
              <a:t>Zachowaj specyfikacje wizualne (np. </a:t>
            </a:r>
            <a:r>
              <a:rPr lang="pl-PL" dirty="0" smtClean="0">
                <a:solidFill>
                  <a:schemeClr val="tx1"/>
                </a:solidFill>
              </a:rPr>
              <a:t>kolory </a:t>
            </a:r>
            <a:r>
              <a:rPr lang="pl-PL" dirty="0">
                <a:solidFill>
                  <a:schemeClr val="tx1"/>
                </a:solidFill>
              </a:rPr>
              <a:t>i czcionki) we wszystkich Twoich </a:t>
            </a:r>
            <a:r>
              <a:rPr lang="pl-PL" dirty="0" smtClean="0">
                <a:solidFill>
                  <a:schemeClr val="tx1"/>
                </a:solidFill>
              </a:rPr>
              <a:t>komunikatach.</a:t>
            </a:r>
            <a:endParaRPr lang="pl-PL" dirty="0">
              <a:solidFill>
                <a:schemeClr val="tx1"/>
              </a:solidFill>
            </a:endParaRPr>
          </a:p>
          <a:p>
            <a:pPr lvl="0">
              <a:lnSpc>
                <a:spcPct val="120000"/>
              </a:lnSpc>
            </a:pPr>
            <a:r>
              <a:rPr lang="pl-PL" dirty="0">
                <a:solidFill>
                  <a:schemeClr val="tx1"/>
                </a:solidFill>
              </a:rPr>
              <a:t>Zbieraj informacje o swoich klientach i wykorzystaj </a:t>
            </a:r>
            <a:r>
              <a:rPr lang="pl-PL" dirty="0" smtClean="0">
                <a:solidFill>
                  <a:schemeClr val="tx1"/>
                </a:solidFill>
              </a:rPr>
              <a:t>je jako </a:t>
            </a:r>
            <a:r>
              <a:rPr lang="pl-PL" dirty="0">
                <a:solidFill>
                  <a:schemeClr val="tx1"/>
                </a:solidFill>
              </a:rPr>
              <a:t>pomoc w planowaniu i wprowadzaniu </a:t>
            </a:r>
            <a:r>
              <a:rPr lang="pl-PL" dirty="0" smtClean="0">
                <a:solidFill>
                  <a:schemeClr val="tx1"/>
                </a:solidFill>
              </a:rPr>
              <a:t>produktu/usługi do </a:t>
            </a:r>
            <a:r>
              <a:rPr lang="pl-PL" dirty="0">
                <a:solidFill>
                  <a:schemeClr val="tx1"/>
                </a:solidFill>
              </a:rPr>
              <a:t>obrotu.</a:t>
            </a:r>
          </a:p>
          <a:p>
            <a:pPr lvl="0">
              <a:lnSpc>
                <a:spcPct val="120000"/>
              </a:lnSpc>
            </a:pPr>
            <a:r>
              <a:rPr lang="pl-PL" dirty="0" smtClean="0">
                <a:solidFill>
                  <a:schemeClr val="tx1"/>
                </a:solidFill>
              </a:rPr>
              <a:t>Zdobądź solidnych klientów.</a:t>
            </a:r>
            <a:endParaRPr lang="pl-PL" dirty="0">
              <a:solidFill>
                <a:schemeClr val="tx1"/>
              </a:solidFill>
            </a:endParaRPr>
          </a:p>
          <a:p>
            <a:pPr lvl="0">
              <a:lnSpc>
                <a:spcPct val="120000"/>
              </a:lnSpc>
            </a:pPr>
            <a:r>
              <a:rPr lang="pl-PL" dirty="0">
                <a:solidFill>
                  <a:schemeClr val="tx1"/>
                </a:solidFill>
              </a:rPr>
              <a:t>Podziel klientów na grupy według rentowności. Utwórz programy marketingowe dla każdej grupy.</a:t>
            </a:r>
          </a:p>
          <a:p>
            <a:pPr lvl="0">
              <a:lnSpc>
                <a:spcPct val="120000"/>
              </a:lnSpc>
            </a:pPr>
            <a:r>
              <a:rPr lang="pl-PL" dirty="0">
                <a:solidFill>
                  <a:schemeClr val="tx1"/>
                </a:solidFill>
              </a:rPr>
              <a:t>Skoncentruj swój ograniczony czas na zyskownych klientach i potencjalnych klientach, </a:t>
            </a:r>
            <a:r>
              <a:rPr lang="pl-PL" dirty="0" smtClean="0">
                <a:solidFill>
                  <a:schemeClr val="tx1"/>
                </a:solidFill>
              </a:rPr>
              <a:t>którzy wydają </a:t>
            </a:r>
            <a:r>
              <a:rPr lang="pl-PL" dirty="0">
                <a:solidFill>
                  <a:schemeClr val="tx1"/>
                </a:solidFill>
              </a:rPr>
              <a:t>się być </a:t>
            </a:r>
            <a:r>
              <a:rPr lang="pl-PL" dirty="0" smtClean="0">
                <a:solidFill>
                  <a:schemeClr val="tx1"/>
                </a:solidFill>
              </a:rPr>
              <a:t>opłacalni.</a:t>
            </a:r>
            <a:endParaRPr lang="pl-PL" dirty="0">
              <a:solidFill>
                <a:schemeClr val="tx1"/>
              </a:solidFill>
            </a:endParaRPr>
          </a:p>
          <a:p>
            <a:pPr lvl="0">
              <a:lnSpc>
                <a:spcPct val="120000"/>
              </a:lnSpc>
            </a:pPr>
            <a:r>
              <a:rPr lang="pl-PL" dirty="0" smtClean="0">
                <a:solidFill>
                  <a:schemeClr val="tx1"/>
                </a:solidFill>
              </a:rPr>
              <a:t>Przeprowadź wywiad </a:t>
            </a:r>
            <a:r>
              <a:rPr lang="pl-PL" dirty="0">
                <a:solidFill>
                  <a:schemeClr val="tx1"/>
                </a:solidFill>
              </a:rPr>
              <a:t>z ważnymi klientami co najmniej raz w roku.</a:t>
            </a:r>
          </a:p>
          <a:p>
            <a:pPr lvl="0">
              <a:lnSpc>
                <a:spcPct val="120000"/>
              </a:lnSpc>
            </a:pPr>
            <a:r>
              <a:rPr lang="pl-PL" dirty="0">
                <a:solidFill>
                  <a:schemeClr val="tx1"/>
                </a:solidFill>
              </a:rPr>
              <a:t>Nie wolno ceny swoich produktów </a:t>
            </a:r>
            <a:r>
              <a:rPr lang="pl-PL" dirty="0" smtClean="0">
                <a:solidFill>
                  <a:schemeClr val="tx1"/>
                </a:solidFill>
              </a:rPr>
              <a:t>ustalać wyłącznie </a:t>
            </a:r>
            <a:r>
              <a:rPr lang="pl-PL" dirty="0">
                <a:solidFill>
                  <a:schemeClr val="tx1"/>
                </a:solidFill>
              </a:rPr>
              <a:t>na podstawie kosztów produkcji. Weź rywalizację i siłę nabywczą klientów.</a:t>
            </a:r>
          </a:p>
          <a:p>
            <a:pPr lvl="0">
              <a:lnSpc>
                <a:spcPct val="120000"/>
              </a:lnSpc>
            </a:pPr>
            <a:r>
              <a:rPr lang="pl-PL" dirty="0">
                <a:solidFill>
                  <a:schemeClr val="tx1"/>
                </a:solidFill>
              </a:rPr>
              <a:t>Nie </a:t>
            </a:r>
            <a:r>
              <a:rPr lang="pl-PL" dirty="0" smtClean="0">
                <a:solidFill>
                  <a:schemeClr val="tx1"/>
                </a:solidFill>
              </a:rPr>
              <a:t>blokuj siebie, produktów lub swojej firmy</a:t>
            </a:r>
            <a:r>
              <a:rPr lang="pl-PL" dirty="0">
                <a:solidFill>
                  <a:schemeClr val="tx1"/>
                </a:solidFill>
              </a:rPr>
              <a:t>. Bądź pozytywnie dumny.</a:t>
            </a:r>
          </a:p>
          <a:p>
            <a:pPr lvl="0">
              <a:lnSpc>
                <a:spcPct val="120000"/>
              </a:lnSpc>
            </a:pPr>
            <a:r>
              <a:rPr lang="pl-PL" dirty="0" smtClean="0">
                <a:solidFill>
                  <a:schemeClr val="tx1"/>
                </a:solidFill>
              </a:rPr>
              <a:t>Za sukcesem sprzedaży stoją kompetentni pracownicy.</a:t>
            </a:r>
            <a:endParaRPr lang="pl-P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80588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835496"/>
          </a:xfrm>
        </p:spPr>
        <p:txBody>
          <a:bodyPr/>
          <a:lstStyle/>
          <a:p>
            <a:r>
              <a:rPr lang="pl-PL" sz="4000" b="1" dirty="0" smtClean="0"/>
              <a:t>Reklama w Internecie</a:t>
            </a:r>
            <a:endParaRPr lang="pl-PL" sz="4000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pl-PL" dirty="0">
                <a:solidFill>
                  <a:schemeClr val="tx1"/>
                </a:solidFill>
              </a:rPr>
              <a:t>Kampania wizerunkowa </a:t>
            </a:r>
            <a:br>
              <a:rPr lang="pl-PL" dirty="0">
                <a:solidFill>
                  <a:schemeClr val="tx1"/>
                </a:solidFill>
              </a:rPr>
            </a:br>
            <a:r>
              <a:rPr lang="pl-PL" dirty="0">
                <a:solidFill>
                  <a:schemeClr val="tx1"/>
                </a:solidFill>
              </a:rPr>
              <a:t>Budowa wizerunku, wprowadzenie nowego produktu, budowanie zasięgu w grupie docelowej, informowanie </a:t>
            </a:r>
          </a:p>
          <a:p>
            <a:pPr lvl="0"/>
            <a:r>
              <a:rPr lang="pl-PL" dirty="0">
                <a:solidFill>
                  <a:schemeClr val="tx1"/>
                </a:solidFill>
              </a:rPr>
              <a:t>Kampania angażująca </a:t>
            </a:r>
            <a:br>
              <a:rPr lang="pl-PL" dirty="0">
                <a:solidFill>
                  <a:schemeClr val="tx1"/>
                </a:solidFill>
              </a:rPr>
            </a:br>
            <a:r>
              <a:rPr lang="pl-PL" dirty="0">
                <a:solidFill>
                  <a:schemeClr val="tx1"/>
                </a:solidFill>
              </a:rPr>
              <a:t>Zaangażowanie internauty </a:t>
            </a:r>
            <a:br>
              <a:rPr lang="pl-PL" dirty="0">
                <a:solidFill>
                  <a:schemeClr val="tx1"/>
                </a:solidFill>
              </a:rPr>
            </a:br>
            <a:r>
              <a:rPr lang="pl-PL" dirty="0">
                <a:solidFill>
                  <a:schemeClr val="tx1"/>
                </a:solidFill>
              </a:rPr>
              <a:t>Liczba komentarzy, </a:t>
            </a:r>
            <a:r>
              <a:rPr lang="pl-PL" dirty="0" err="1">
                <a:solidFill>
                  <a:schemeClr val="tx1"/>
                </a:solidFill>
              </a:rPr>
              <a:t>sherów</a:t>
            </a:r>
            <a:r>
              <a:rPr lang="pl-PL" dirty="0">
                <a:solidFill>
                  <a:schemeClr val="tx1"/>
                </a:solidFill>
              </a:rPr>
              <a:t>, </a:t>
            </a:r>
            <a:r>
              <a:rPr lang="pl-PL" dirty="0" err="1">
                <a:solidFill>
                  <a:schemeClr val="tx1"/>
                </a:solidFill>
              </a:rPr>
              <a:t>likeów</a:t>
            </a:r>
            <a:r>
              <a:rPr lang="pl-PL" dirty="0">
                <a:solidFill>
                  <a:schemeClr val="tx1"/>
                </a:solidFill>
              </a:rPr>
              <a:t>, </a:t>
            </a:r>
            <a:r>
              <a:rPr lang="pl-PL" dirty="0" err="1">
                <a:solidFill>
                  <a:schemeClr val="tx1"/>
                </a:solidFill>
              </a:rPr>
              <a:t>dwell</a:t>
            </a:r>
            <a:r>
              <a:rPr lang="pl-PL" dirty="0">
                <a:solidFill>
                  <a:schemeClr val="tx1"/>
                </a:solidFill>
              </a:rPr>
              <a:t> </a:t>
            </a:r>
            <a:r>
              <a:rPr lang="pl-PL" dirty="0" err="1">
                <a:solidFill>
                  <a:schemeClr val="tx1"/>
                </a:solidFill>
              </a:rPr>
              <a:t>rate</a:t>
            </a:r>
            <a:r>
              <a:rPr lang="pl-PL" dirty="0">
                <a:solidFill>
                  <a:schemeClr val="tx1"/>
                </a:solidFill>
              </a:rPr>
              <a:t> i inne </a:t>
            </a:r>
            <a:br>
              <a:rPr lang="pl-PL" dirty="0">
                <a:solidFill>
                  <a:schemeClr val="tx1"/>
                </a:solidFill>
              </a:rPr>
            </a:br>
            <a:r>
              <a:rPr lang="pl-PL" dirty="0">
                <a:solidFill>
                  <a:schemeClr val="tx1"/>
                </a:solidFill>
              </a:rPr>
              <a:t>Liczba osób, które </a:t>
            </a:r>
            <a:r>
              <a:rPr lang="pl-PL" dirty="0" smtClean="0">
                <a:solidFill>
                  <a:schemeClr val="tx1"/>
                </a:solidFill>
              </a:rPr>
              <a:t>wzięły </a:t>
            </a:r>
            <a:r>
              <a:rPr lang="pl-PL" dirty="0">
                <a:solidFill>
                  <a:schemeClr val="tx1"/>
                </a:solidFill>
              </a:rPr>
              <a:t>udział w konkursie </a:t>
            </a:r>
          </a:p>
          <a:p>
            <a:pPr lvl="0"/>
            <a:r>
              <a:rPr lang="pl-PL" dirty="0">
                <a:solidFill>
                  <a:schemeClr val="tx1"/>
                </a:solidFill>
              </a:rPr>
              <a:t>Kampania efektywnościowa </a:t>
            </a:r>
            <a:br>
              <a:rPr lang="pl-PL" dirty="0">
                <a:solidFill>
                  <a:schemeClr val="tx1"/>
                </a:solidFill>
              </a:rPr>
            </a:br>
            <a:r>
              <a:rPr lang="pl-PL" dirty="0">
                <a:solidFill>
                  <a:schemeClr val="tx1"/>
                </a:solidFill>
              </a:rPr>
              <a:t>Celem jest wykonanie jakiejś akcji przez internautę np. zapisanie się do </a:t>
            </a:r>
            <a:r>
              <a:rPr lang="pl-PL" dirty="0" err="1">
                <a:solidFill>
                  <a:schemeClr val="tx1"/>
                </a:solidFill>
              </a:rPr>
              <a:t>newslettera</a:t>
            </a:r>
            <a:r>
              <a:rPr lang="pl-PL" dirty="0">
                <a:solidFill>
                  <a:schemeClr val="tx1"/>
                </a:solidFill>
              </a:rPr>
              <a:t>, pobranie aplikacji na telefon, wykonanie jakieś akcji na stronie (umówienie się na spotkanie </a:t>
            </a:r>
            <a:r>
              <a:rPr lang="pl-PL" dirty="0" err="1">
                <a:solidFill>
                  <a:schemeClr val="tx1"/>
                </a:solidFill>
              </a:rPr>
              <a:t>ws</a:t>
            </a:r>
            <a:r>
              <a:rPr lang="pl-PL" dirty="0">
                <a:solidFill>
                  <a:schemeClr val="tx1"/>
                </a:solidFill>
              </a:rPr>
              <a:t>. Funduszy, pobranie wniosku online) Liczba akcji wykonanych na stronie kampanii i inne </a:t>
            </a:r>
          </a:p>
        </p:txBody>
      </p:sp>
    </p:spTree>
    <p:extLst>
      <p:ext uri="{BB962C8B-B14F-4D97-AF65-F5344CB8AC3E}">
        <p14:creationId xmlns:p14="http://schemas.microsoft.com/office/powerpoint/2010/main" val="28322739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512" y="764704"/>
            <a:ext cx="8507288" cy="1296144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pl-PL" sz="3600" b="1" dirty="0" smtClean="0"/>
              <a:t/>
            </a:r>
            <a:br>
              <a:rPr lang="pl-PL" sz="3600" b="1" dirty="0" smtClean="0"/>
            </a:br>
            <a:r>
              <a:rPr lang="pl-PL" sz="3600" b="1" dirty="0"/>
              <a:t/>
            </a:r>
            <a:br>
              <a:rPr lang="pl-PL" sz="3600" b="1" dirty="0"/>
            </a:br>
            <a:r>
              <a:rPr lang="pl-PL" sz="3600" b="1" dirty="0" smtClean="0"/>
              <a:t/>
            </a:r>
            <a:br>
              <a:rPr lang="pl-PL" sz="3600" b="1" dirty="0" smtClean="0"/>
            </a:br>
            <a:r>
              <a:rPr lang="pl-PL" sz="3600" b="1" dirty="0"/>
              <a:t/>
            </a:r>
            <a:br>
              <a:rPr lang="pl-PL" sz="3600" b="1" dirty="0"/>
            </a:br>
            <a:r>
              <a:rPr lang="pl-PL" sz="3600" b="1" dirty="0" smtClean="0"/>
              <a:t/>
            </a:r>
            <a:br>
              <a:rPr lang="pl-PL" sz="3600" b="1" dirty="0" smtClean="0"/>
            </a:br>
            <a:r>
              <a:rPr lang="pl-PL" sz="3600" b="1" dirty="0" smtClean="0"/>
              <a:t>Najpopularniejsze serwisy i grupy serwisów</a:t>
            </a:r>
            <a:endParaRPr lang="pl-PL" sz="3600" b="1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132856"/>
            <a:ext cx="8229600" cy="3982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096444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763488"/>
          </a:xfrm>
        </p:spPr>
        <p:txBody>
          <a:bodyPr/>
          <a:lstStyle/>
          <a:p>
            <a:r>
              <a:rPr lang="pl-PL" sz="4000" b="1" dirty="0" smtClean="0"/>
              <a:t>Facebook </a:t>
            </a:r>
            <a:endParaRPr lang="pl-PL" sz="4000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95536" y="1844824"/>
            <a:ext cx="8208912" cy="4176464"/>
          </a:xfrm>
        </p:spPr>
        <p:txBody>
          <a:bodyPr>
            <a:normAutofit fontScale="85000" lnSpcReduction="20000"/>
          </a:bodyPr>
          <a:lstStyle/>
          <a:p>
            <a:r>
              <a:rPr lang="pl-PL" dirty="0">
                <a:solidFill>
                  <a:schemeClr val="tx1"/>
                </a:solidFill>
              </a:rPr>
              <a:t>Używa go każdy: 1,71 miliarda ludzi na świecie (prawie 1/3 ludzkości) miesięcznie </a:t>
            </a:r>
          </a:p>
          <a:p>
            <a:pPr marL="0" indent="0">
              <a:buNone/>
            </a:pPr>
            <a:r>
              <a:rPr lang="pl-PL" dirty="0">
                <a:solidFill>
                  <a:schemeClr val="tx1"/>
                </a:solidFill>
              </a:rPr>
              <a:t>14 milionów Polaków miesięcznie (25 milionów użytkowników Internetu) </a:t>
            </a:r>
          </a:p>
          <a:p>
            <a:r>
              <a:rPr lang="pl-PL" dirty="0">
                <a:solidFill>
                  <a:schemeClr val="tx1"/>
                </a:solidFill>
              </a:rPr>
              <a:t>Każde medium musi mu się podporządkować: wtyczki Facebooka na stronach (</a:t>
            </a:r>
            <a:r>
              <a:rPr lang="pl-PL" dirty="0" err="1">
                <a:solidFill>
                  <a:schemeClr val="tx1"/>
                </a:solidFill>
              </a:rPr>
              <a:t>like</a:t>
            </a:r>
            <a:r>
              <a:rPr lang="pl-PL" dirty="0">
                <a:solidFill>
                  <a:schemeClr val="tx1"/>
                </a:solidFill>
              </a:rPr>
              <a:t>, </a:t>
            </a:r>
            <a:r>
              <a:rPr lang="pl-PL" dirty="0" err="1">
                <a:solidFill>
                  <a:schemeClr val="tx1"/>
                </a:solidFill>
              </a:rPr>
              <a:t>share</a:t>
            </a:r>
            <a:r>
              <a:rPr lang="pl-PL" dirty="0">
                <a:solidFill>
                  <a:schemeClr val="tx1"/>
                </a:solidFill>
              </a:rPr>
              <a:t>) </a:t>
            </a:r>
          </a:p>
          <a:p>
            <a:r>
              <a:rPr lang="pl-PL" dirty="0">
                <a:solidFill>
                  <a:schemeClr val="tx1"/>
                </a:solidFill>
              </a:rPr>
              <a:t>Wszystkie media prowadzą komunikację za pośrednictwem Facebooka </a:t>
            </a:r>
          </a:p>
          <a:p>
            <a:r>
              <a:rPr lang="pl-PL" dirty="0">
                <a:solidFill>
                  <a:schemeClr val="tx1"/>
                </a:solidFill>
              </a:rPr>
              <a:t>Facebook jako platforma interakcji - użytkownicy coraz częściej komentują nie pod artykułami, a pod linkami do nich na Facebooku (powiadomienia, żywsze dyskusje) </a:t>
            </a:r>
          </a:p>
          <a:p>
            <a:r>
              <a:rPr lang="pl-PL" dirty="0">
                <a:solidFill>
                  <a:schemeClr val="tx1"/>
                </a:solidFill>
              </a:rPr>
              <a:t>Strona na Facebooku powoli zastępuje strony internetowe - wizytówki: wiele restauracji nie prowadzi własnej strony, wystarczy Facebook </a:t>
            </a:r>
          </a:p>
          <a:p>
            <a:pPr marL="0" indent="0">
              <a:buNone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7653496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835496"/>
          </a:xfrm>
          <a:ln>
            <a:noFill/>
          </a:ln>
        </p:spPr>
        <p:txBody>
          <a:bodyPr/>
          <a:lstStyle/>
          <a:p>
            <a:r>
              <a:rPr lang="pl-PL" sz="4000" b="1" dirty="0" smtClean="0"/>
              <a:t>Facebook </a:t>
            </a:r>
            <a:endParaRPr lang="pl-PL" sz="4000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83568" y="1700808"/>
            <a:ext cx="8003232" cy="4425355"/>
          </a:xfrm>
        </p:spPr>
        <p:txBody>
          <a:bodyPr>
            <a:normAutofit lnSpcReduction="10000"/>
          </a:bodyPr>
          <a:lstStyle/>
          <a:p>
            <a:pPr lvl="0"/>
            <a:r>
              <a:rPr lang="pl-PL" dirty="0">
                <a:solidFill>
                  <a:schemeClr val="tx1"/>
                </a:solidFill>
              </a:rPr>
              <a:t>Wideo na żywo na Facebooku to największy trend 2016 roku </a:t>
            </a:r>
          </a:p>
          <a:p>
            <a:pPr lvl="0"/>
            <a:r>
              <a:rPr lang="pl-PL" dirty="0">
                <a:solidFill>
                  <a:schemeClr val="tx1"/>
                </a:solidFill>
              </a:rPr>
              <a:t>Kolejny krok - wideo na żywo 360 </a:t>
            </a:r>
          </a:p>
          <a:p>
            <a:pPr lvl="0"/>
            <a:r>
              <a:rPr lang="pl-PL" dirty="0">
                <a:solidFill>
                  <a:schemeClr val="tx1"/>
                </a:solidFill>
              </a:rPr>
              <a:t>Prowadzenie strony (dawniej „fanpage”) wymaga długofalowej strategii, elastyczności i odpowiedniego zespołu </a:t>
            </a:r>
          </a:p>
          <a:p>
            <a:pPr lvl="0"/>
            <a:r>
              <a:rPr lang="pl-PL" dirty="0">
                <a:solidFill>
                  <a:schemeClr val="tx1"/>
                </a:solidFill>
              </a:rPr>
              <a:t>Liczba fanów nie jest wyznacznikiem sukcesu - kluczowe jest zaangażowanie </a:t>
            </a:r>
          </a:p>
          <a:p>
            <a:pPr lvl="0"/>
            <a:r>
              <a:rPr lang="pl-PL" dirty="0">
                <a:solidFill>
                  <a:schemeClr val="tx1"/>
                </a:solidFill>
              </a:rPr>
              <a:t>Bieżąca komunikacja, moderacja aktywności odbiorców (najlepiej 24/7) </a:t>
            </a:r>
          </a:p>
          <a:p>
            <a:pPr lvl="0"/>
            <a:r>
              <a:rPr lang="pl-PL" dirty="0">
                <a:solidFill>
                  <a:schemeClr val="tx1"/>
                </a:solidFill>
              </a:rPr>
              <a:t>Facebook </a:t>
            </a:r>
            <a:r>
              <a:rPr lang="pl-PL" dirty="0" err="1">
                <a:solidFill>
                  <a:schemeClr val="tx1"/>
                </a:solidFill>
              </a:rPr>
              <a:t>Ads</a:t>
            </a:r>
            <a:r>
              <a:rPr lang="pl-PL" dirty="0">
                <a:solidFill>
                  <a:schemeClr val="tx1"/>
                </a:solidFill>
              </a:rPr>
              <a:t> - najlepszy system reklam na świecie, precyzyjne </a:t>
            </a:r>
            <a:r>
              <a:rPr lang="pl-PL" dirty="0" err="1">
                <a:solidFill>
                  <a:schemeClr val="tx1"/>
                </a:solidFill>
              </a:rPr>
              <a:t>targetowanie</a:t>
            </a:r>
            <a:r>
              <a:rPr lang="pl-PL" dirty="0">
                <a:solidFill>
                  <a:schemeClr val="tx1"/>
                </a:solidFill>
              </a:rPr>
              <a:t> 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5861269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360040"/>
          </a:xfrm>
        </p:spPr>
        <p:txBody>
          <a:bodyPr/>
          <a:lstStyle/>
          <a:p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 dirty="0"/>
          </a:p>
          <a:p>
            <a:endParaRPr lang="pl-PL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146"/>
          <a:stretch/>
        </p:blipFill>
        <p:spPr bwMode="auto">
          <a:xfrm>
            <a:off x="251520" y="1268760"/>
            <a:ext cx="8582025" cy="4803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896343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835496"/>
          </a:xfrm>
        </p:spPr>
        <p:txBody>
          <a:bodyPr/>
          <a:lstStyle/>
          <a:p>
            <a:r>
              <a:rPr lang="pl-PL" sz="4000" b="1" dirty="0"/>
              <a:t>Snapchat 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dirty="0">
                <a:solidFill>
                  <a:schemeClr val="tx1"/>
                </a:solidFill>
              </a:rPr>
              <a:t>Założony we wrześniu 2011 roku, zaczynał jako prosty komunikator obrazkowy </a:t>
            </a:r>
          </a:p>
          <a:p>
            <a:pPr lvl="0"/>
            <a:r>
              <a:rPr lang="pl-PL" dirty="0">
                <a:solidFill>
                  <a:schemeClr val="tx1"/>
                </a:solidFill>
              </a:rPr>
              <a:t>Efemeryczne treści, nakręcające FOMO (</a:t>
            </a:r>
            <a:r>
              <a:rPr lang="pl-PL" dirty="0" err="1">
                <a:solidFill>
                  <a:schemeClr val="tx1"/>
                </a:solidFill>
              </a:rPr>
              <a:t>Fear</a:t>
            </a:r>
            <a:r>
              <a:rPr lang="pl-PL" dirty="0">
                <a:solidFill>
                  <a:schemeClr val="tx1"/>
                </a:solidFill>
              </a:rPr>
              <a:t> Of Missing Out) - nie „chcę by cokolwiek mi umknęło”</a:t>
            </a:r>
          </a:p>
          <a:p>
            <a:pPr lvl="0"/>
            <a:r>
              <a:rPr lang="pl-PL" dirty="0">
                <a:solidFill>
                  <a:schemeClr val="tx1"/>
                </a:solidFill>
              </a:rPr>
              <a:t>150 milionów użytkowników dziennie </a:t>
            </a:r>
          </a:p>
          <a:p>
            <a:pPr lvl="0"/>
            <a:r>
              <a:rPr lang="pl-PL" dirty="0">
                <a:solidFill>
                  <a:schemeClr val="tx1"/>
                </a:solidFill>
              </a:rPr>
              <a:t>Około 60% użytkowników tworzy treści </a:t>
            </a:r>
          </a:p>
          <a:p>
            <a:pPr lvl="0"/>
            <a:r>
              <a:rPr lang="pl-PL" dirty="0">
                <a:solidFill>
                  <a:schemeClr val="tx1"/>
                </a:solidFill>
              </a:rPr>
              <a:t>Powstaje 9000 </a:t>
            </a:r>
            <a:r>
              <a:rPr lang="pl-PL" dirty="0" err="1">
                <a:solidFill>
                  <a:schemeClr val="tx1"/>
                </a:solidFill>
              </a:rPr>
              <a:t>snapów</a:t>
            </a:r>
            <a:r>
              <a:rPr lang="pl-PL" dirty="0">
                <a:solidFill>
                  <a:schemeClr val="tx1"/>
                </a:solidFill>
              </a:rPr>
              <a:t> na sekundę </a:t>
            </a:r>
          </a:p>
          <a:p>
            <a:pPr lvl="0"/>
            <a:r>
              <a:rPr lang="pl-PL" dirty="0">
                <a:solidFill>
                  <a:schemeClr val="tx1"/>
                </a:solidFill>
              </a:rPr>
              <a:t>10 miliardów odsłon wideo DZIENNIE (więcej niż Facebook przy zaledwie 10% jego liczby użytkowników) </a:t>
            </a:r>
          </a:p>
          <a:p>
            <a:pPr lvl="0"/>
            <a:endParaRPr lang="pl-P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89827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835496"/>
          </a:xfrm>
        </p:spPr>
        <p:txBody>
          <a:bodyPr/>
          <a:lstStyle/>
          <a:p>
            <a:r>
              <a:rPr lang="pl-PL" sz="4000" b="1" dirty="0" smtClean="0"/>
              <a:t>Instagram </a:t>
            </a:r>
            <a:endParaRPr lang="pl-PL" sz="4000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dirty="0">
                <a:solidFill>
                  <a:schemeClr val="tx1"/>
                </a:solidFill>
              </a:rPr>
              <a:t>Około 4 milionów użytkowników w Polsce </a:t>
            </a:r>
          </a:p>
          <a:p>
            <a:pPr lvl="0"/>
            <a:r>
              <a:rPr lang="pl-PL" dirty="0">
                <a:solidFill>
                  <a:schemeClr val="tx1"/>
                </a:solidFill>
              </a:rPr>
              <a:t>Treści graficzne - zdjęcia, wideo </a:t>
            </a:r>
          </a:p>
          <a:p>
            <a:pPr lvl="0"/>
            <a:r>
              <a:rPr lang="pl-PL" dirty="0">
                <a:solidFill>
                  <a:schemeClr val="tx1"/>
                </a:solidFill>
              </a:rPr>
              <a:t>Nacisk na jakość treści </a:t>
            </a:r>
          </a:p>
          <a:p>
            <a:pPr lvl="0"/>
            <a:r>
              <a:rPr lang="pl-PL" dirty="0">
                <a:solidFill>
                  <a:schemeClr val="tx1"/>
                </a:solidFill>
              </a:rPr>
              <a:t>Większość użytkowników to kobiety (59%) </a:t>
            </a:r>
          </a:p>
          <a:p>
            <a:pPr lvl="0"/>
            <a:r>
              <a:rPr lang="pl-PL" dirty="0">
                <a:solidFill>
                  <a:schemeClr val="tx1"/>
                </a:solidFill>
              </a:rPr>
              <a:t>Dominującą grupą odbiorców są młodzi: 67% w wieku 13-24 lata </a:t>
            </a:r>
          </a:p>
          <a:p>
            <a:pPr lvl="0"/>
            <a:r>
              <a:rPr lang="pl-PL" dirty="0">
                <a:solidFill>
                  <a:schemeClr val="tx1"/>
                </a:solidFill>
              </a:rPr>
              <a:t>Wymaga zaangażowania fotografa, grafika, produkcji wideo </a:t>
            </a:r>
          </a:p>
          <a:p>
            <a:pPr lvl="0"/>
            <a:r>
              <a:rPr lang="pl-PL" dirty="0">
                <a:solidFill>
                  <a:schemeClr val="tx1"/>
                </a:solidFill>
              </a:rPr>
              <a:t>Idealne dla „ładnych” marek: moda, design, wnętrzarstwo </a:t>
            </a:r>
          </a:p>
          <a:p>
            <a:pPr lvl="0"/>
            <a:endParaRPr lang="pl-P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06642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835496"/>
          </a:xfrm>
        </p:spPr>
        <p:txBody>
          <a:bodyPr/>
          <a:lstStyle/>
          <a:p>
            <a:r>
              <a:rPr lang="pl-PL" sz="4000" b="1" dirty="0" smtClean="0"/>
              <a:t>Twitter </a:t>
            </a:r>
            <a:endParaRPr lang="pl-PL" sz="4000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23528" y="1600200"/>
            <a:ext cx="8568952" cy="4525963"/>
          </a:xfrm>
        </p:spPr>
        <p:txBody>
          <a:bodyPr/>
          <a:lstStyle/>
          <a:p>
            <a:pPr lvl="0"/>
            <a:r>
              <a:rPr lang="pl-PL" dirty="0">
                <a:solidFill>
                  <a:schemeClr val="tx1"/>
                </a:solidFill>
              </a:rPr>
              <a:t>Główne społeczności: Politycy i dziennikarze, Nastolatkowie, Celebryci, Twórcy treści (</a:t>
            </a:r>
            <a:r>
              <a:rPr lang="pl-PL" dirty="0" err="1">
                <a:solidFill>
                  <a:schemeClr val="tx1"/>
                </a:solidFill>
              </a:rPr>
              <a:t>blogerzy</a:t>
            </a:r>
            <a:r>
              <a:rPr lang="pl-PL" dirty="0">
                <a:solidFill>
                  <a:schemeClr val="tx1"/>
                </a:solidFill>
              </a:rPr>
              <a:t>, youtuberzy), Specjaliści: IT, fotografia, marketing</a:t>
            </a:r>
          </a:p>
          <a:p>
            <a:pPr lvl="0"/>
            <a:r>
              <a:rPr lang="pl-PL" dirty="0">
                <a:solidFill>
                  <a:schemeClr val="tx1"/>
                </a:solidFill>
              </a:rPr>
              <a:t>Społeczność </a:t>
            </a:r>
            <a:r>
              <a:rPr lang="pl-PL" dirty="0" err="1">
                <a:solidFill>
                  <a:schemeClr val="tx1"/>
                </a:solidFill>
              </a:rPr>
              <a:t>mikroblogowa</a:t>
            </a:r>
            <a:r>
              <a:rPr lang="pl-PL" dirty="0">
                <a:solidFill>
                  <a:schemeClr val="tx1"/>
                </a:solidFill>
              </a:rPr>
              <a:t> - treści mogą mieć maksymalnie 140 znaków </a:t>
            </a:r>
          </a:p>
          <a:p>
            <a:pPr lvl="0"/>
            <a:r>
              <a:rPr lang="pl-PL" dirty="0">
                <a:solidFill>
                  <a:schemeClr val="tx1"/>
                </a:solidFill>
              </a:rPr>
              <a:t>Wszyscy są równi - brak podziału na użytkowników i strony, każdy funkcjonuje na tych samych prawach </a:t>
            </a:r>
          </a:p>
          <a:p>
            <a:pPr lvl="0"/>
            <a:r>
              <a:rPr lang="pl-PL" dirty="0">
                <a:solidFill>
                  <a:schemeClr val="tx1"/>
                </a:solidFill>
              </a:rPr>
              <a:t>Więcej miejsca na spontaniczność, emocje 	</a:t>
            </a:r>
          </a:p>
          <a:p>
            <a:pPr lvl="0"/>
            <a:r>
              <a:rPr lang="pl-PL" dirty="0" err="1">
                <a:solidFill>
                  <a:schemeClr val="tx1"/>
                </a:solidFill>
              </a:rPr>
              <a:t>Hashtagi</a:t>
            </a:r>
            <a:r>
              <a:rPr lang="pl-PL" dirty="0">
                <a:solidFill>
                  <a:schemeClr val="tx1"/>
                </a:solidFill>
              </a:rPr>
              <a:t> - narzędzie agregujące istotne tematy </a:t>
            </a:r>
          </a:p>
        </p:txBody>
      </p:sp>
    </p:spTree>
    <p:extLst>
      <p:ext uri="{BB962C8B-B14F-4D97-AF65-F5344CB8AC3E}">
        <p14:creationId xmlns:p14="http://schemas.microsoft.com/office/powerpoint/2010/main" val="289818455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720080"/>
          </a:xfrm>
        </p:spPr>
        <p:txBody>
          <a:bodyPr/>
          <a:lstStyle/>
          <a:p>
            <a:r>
              <a:rPr lang="pl-PL" sz="4400" b="1" dirty="0"/>
              <a:t>Google </a:t>
            </a:r>
            <a:r>
              <a:rPr lang="pl-PL" sz="4400" b="1" dirty="0" err="1"/>
              <a:t>AdWords</a:t>
            </a:r>
            <a:r>
              <a:rPr lang="pl-PL" sz="4400" b="1" dirty="0"/>
              <a:t> 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>
                <a:solidFill>
                  <a:schemeClr val="tx1"/>
                </a:solidFill>
              </a:rPr>
              <a:t>System reklamowy Google pozwalający na wyświetlanie linków sponsorowanych w wynikach wyszukiwania wyszukiwarki Google i na stronach współpracujących w ramach programu Google </a:t>
            </a:r>
            <a:r>
              <a:rPr lang="pl-PL" dirty="0" err="1">
                <a:solidFill>
                  <a:schemeClr val="tx1"/>
                </a:solidFill>
              </a:rPr>
              <a:t>AdSense</a:t>
            </a:r>
            <a:r>
              <a:rPr lang="pl-PL" dirty="0">
                <a:solidFill>
                  <a:schemeClr val="tx1"/>
                </a:solidFill>
              </a:rPr>
              <a:t>, sprzedawane w modelu CPC i CPM.</a:t>
            </a:r>
          </a:p>
          <a:p>
            <a:r>
              <a:rPr lang="pl-PL" dirty="0">
                <a:solidFill>
                  <a:schemeClr val="tx1"/>
                </a:solidFill>
              </a:rPr>
              <a:t>Obecnie wyróżniane są dwa główne sposoby tworzenia linku sponsorowanego </a:t>
            </a:r>
            <a:r>
              <a:rPr lang="pl-PL" dirty="0" err="1">
                <a:solidFill>
                  <a:schemeClr val="tx1"/>
                </a:solidFill>
              </a:rPr>
              <a:t>AdWords</a:t>
            </a:r>
            <a:r>
              <a:rPr lang="pl-PL" dirty="0">
                <a:solidFill>
                  <a:schemeClr val="tx1"/>
                </a:solidFill>
              </a:rPr>
              <a:t>:</a:t>
            </a:r>
          </a:p>
          <a:p>
            <a:r>
              <a:rPr lang="pl-PL" dirty="0">
                <a:solidFill>
                  <a:schemeClr val="tx1"/>
                </a:solidFill>
              </a:rPr>
              <a:t>poprzez wybór słów kluczowych, na które będzie się wyświetlała reklama </a:t>
            </a:r>
            <a:r>
              <a:rPr lang="pl-PL" dirty="0" err="1">
                <a:solidFill>
                  <a:schemeClr val="tx1"/>
                </a:solidFill>
              </a:rPr>
              <a:t>AdWords</a:t>
            </a:r>
            <a:endParaRPr lang="pl-PL" dirty="0">
              <a:solidFill>
                <a:schemeClr val="tx1"/>
              </a:solidFill>
            </a:endParaRPr>
          </a:p>
          <a:p>
            <a:r>
              <a:rPr lang="pl-PL" dirty="0">
                <a:solidFill>
                  <a:schemeClr val="tx1"/>
                </a:solidFill>
              </a:rPr>
              <a:t>poprzez wybór witryn internetowych, na których wyświetlana będzie reklama </a:t>
            </a:r>
            <a:r>
              <a:rPr lang="pl-PL" dirty="0" err="1">
                <a:solidFill>
                  <a:schemeClr val="tx1"/>
                </a:solidFill>
              </a:rPr>
              <a:t>AdWords</a:t>
            </a:r>
            <a:endParaRPr lang="pl-PL" dirty="0">
              <a:solidFill>
                <a:schemeClr val="tx1"/>
              </a:solidFill>
            </a:endParaRP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5291791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763488"/>
          </a:xfrm>
        </p:spPr>
        <p:txBody>
          <a:bodyPr/>
          <a:lstStyle/>
          <a:p>
            <a:r>
              <a:rPr lang="pl-PL" b="1" dirty="0" smtClean="0"/>
              <a:t>Cele sesji</a:t>
            </a:r>
            <a:endParaRPr lang="pl-PL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>
                <a:solidFill>
                  <a:schemeClr val="tx1"/>
                </a:solidFill>
              </a:rPr>
              <a:t>Marketing </a:t>
            </a:r>
          </a:p>
          <a:p>
            <a:r>
              <a:rPr lang="pl-PL" dirty="0" smtClean="0">
                <a:solidFill>
                  <a:schemeClr val="tx1"/>
                </a:solidFill>
              </a:rPr>
              <a:t>Działania marketingowe </a:t>
            </a:r>
          </a:p>
          <a:p>
            <a:r>
              <a:rPr lang="pl-PL" dirty="0" err="1" smtClean="0">
                <a:solidFill>
                  <a:schemeClr val="tx1"/>
                </a:solidFill>
              </a:rPr>
              <a:t>Elevator</a:t>
            </a:r>
            <a:r>
              <a:rPr lang="pl-PL" dirty="0" smtClean="0">
                <a:solidFill>
                  <a:schemeClr val="tx1"/>
                </a:solidFill>
              </a:rPr>
              <a:t> speech </a:t>
            </a:r>
          </a:p>
          <a:p>
            <a:endParaRPr lang="pl-PL" dirty="0" smtClean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01294422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720080"/>
          </a:xfrm>
        </p:spPr>
        <p:txBody>
          <a:bodyPr/>
          <a:lstStyle/>
          <a:p>
            <a:r>
              <a:rPr lang="pl-PL" sz="4000" b="1" dirty="0"/>
              <a:t>Google </a:t>
            </a:r>
            <a:r>
              <a:rPr lang="pl-PL" sz="4000" b="1" dirty="0" err="1"/>
              <a:t>AdWords</a:t>
            </a:r>
            <a:r>
              <a:rPr lang="pl-PL" sz="4000" b="1" dirty="0"/>
              <a:t> 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425355"/>
          </a:xfrm>
        </p:spPr>
        <p:txBody>
          <a:bodyPr/>
          <a:lstStyle/>
          <a:p>
            <a:r>
              <a:rPr lang="pl-PL" dirty="0">
                <a:solidFill>
                  <a:schemeClr val="tx1"/>
                </a:solidFill>
              </a:rPr>
              <a:t>Dostępne modele rozliczeń: </a:t>
            </a:r>
          </a:p>
          <a:p>
            <a:endParaRPr lang="pl-PL" dirty="0">
              <a:solidFill>
                <a:schemeClr val="tx1"/>
              </a:solidFill>
            </a:endParaRPr>
          </a:p>
          <a:p>
            <a:r>
              <a:rPr lang="pl-PL" dirty="0">
                <a:solidFill>
                  <a:schemeClr val="tx1"/>
                </a:solidFill>
              </a:rPr>
              <a:t>CPC (</a:t>
            </a:r>
            <a:r>
              <a:rPr lang="pl-PL" dirty="0" err="1">
                <a:solidFill>
                  <a:schemeClr val="tx1"/>
                </a:solidFill>
              </a:rPr>
              <a:t>Cost</a:t>
            </a:r>
            <a:r>
              <a:rPr lang="pl-PL" dirty="0">
                <a:solidFill>
                  <a:schemeClr val="tx1"/>
                </a:solidFill>
              </a:rPr>
              <a:t> per </a:t>
            </a:r>
            <a:r>
              <a:rPr lang="pl-PL" dirty="0" err="1">
                <a:solidFill>
                  <a:schemeClr val="tx1"/>
                </a:solidFill>
              </a:rPr>
              <a:t>Click</a:t>
            </a:r>
            <a:r>
              <a:rPr lang="pl-PL" dirty="0">
                <a:solidFill>
                  <a:schemeClr val="tx1"/>
                </a:solidFill>
              </a:rPr>
              <a:t>)- opłata pobierana za kliknięcie w reklamę, </a:t>
            </a:r>
          </a:p>
          <a:p>
            <a:r>
              <a:rPr lang="pl-PL" dirty="0">
                <a:solidFill>
                  <a:schemeClr val="tx1"/>
                </a:solidFill>
              </a:rPr>
              <a:t>CPM (</a:t>
            </a:r>
            <a:r>
              <a:rPr lang="pl-PL" dirty="0" err="1">
                <a:solidFill>
                  <a:schemeClr val="tx1"/>
                </a:solidFill>
              </a:rPr>
              <a:t>Cost</a:t>
            </a:r>
            <a:r>
              <a:rPr lang="pl-PL" dirty="0">
                <a:solidFill>
                  <a:schemeClr val="tx1"/>
                </a:solidFill>
              </a:rPr>
              <a:t> per </a:t>
            </a:r>
            <a:r>
              <a:rPr lang="pl-PL" dirty="0" err="1">
                <a:solidFill>
                  <a:schemeClr val="tx1"/>
                </a:solidFill>
              </a:rPr>
              <a:t>Mille</a:t>
            </a:r>
            <a:r>
              <a:rPr lang="pl-PL" dirty="0">
                <a:solidFill>
                  <a:schemeClr val="tx1"/>
                </a:solidFill>
              </a:rPr>
              <a:t>)- opłata pobierana za 1000 wyświetleń reklamy, </a:t>
            </a:r>
          </a:p>
          <a:p>
            <a:r>
              <a:rPr lang="pl-PL" dirty="0">
                <a:solidFill>
                  <a:schemeClr val="tx1"/>
                </a:solidFill>
              </a:rPr>
              <a:t>CPV (</a:t>
            </a:r>
            <a:r>
              <a:rPr lang="pl-PL" dirty="0" err="1">
                <a:solidFill>
                  <a:schemeClr val="tx1"/>
                </a:solidFill>
              </a:rPr>
              <a:t>Cost</a:t>
            </a:r>
            <a:r>
              <a:rPr lang="pl-PL" dirty="0">
                <a:solidFill>
                  <a:schemeClr val="tx1"/>
                </a:solidFill>
              </a:rPr>
              <a:t> per </a:t>
            </a:r>
            <a:r>
              <a:rPr lang="pl-PL" dirty="0" err="1">
                <a:solidFill>
                  <a:schemeClr val="tx1"/>
                </a:solidFill>
              </a:rPr>
              <a:t>View</a:t>
            </a:r>
            <a:r>
              <a:rPr lang="pl-PL" dirty="0">
                <a:solidFill>
                  <a:schemeClr val="tx1"/>
                </a:solidFill>
              </a:rPr>
              <a:t>)- opłata pobierana za obejrzenie filmu. 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67269779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792088"/>
          </a:xfrm>
        </p:spPr>
        <p:txBody>
          <a:bodyPr/>
          <a:lstStyle/>
          <a:p>
            <a:r>
              <a:rPr lang="pl-PL" sz="4000" b="1" dirty="0" err="1" smtClean="0"/>
              <a:t>Elevator</a:t>
            </a:r>
            <a:r>
              <a:rPr lang="pl-PL" sz="4000" b="1" dirty="0" smtClean="0"/>
              <a:t> speech</a:t>
            </a:r>
            <a:endParaRPr lang="pl-PL" sz="4000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>
                <a:solidFill>
                  <a:schemeClr val="tx1"/>
                </a:solidFill>
              </a:rPr>
              <a:t>Ludzie mają coraz mniej czasu, coraz bardziej się spieszą, a o ich uwagę rywalizuje coraz więcej komunikatów. Łapiąc człowieka w biegu musisz mieć przygotowany przekaz, który zwróci jego uwagę, pozostanie zapamiętany i wzbudzi chęć dowiedzenia się więcej</a:t>
            </a:r>
            <a:r>
              <a:rPr lang="pl-PL" dirty="0" smtClean="0">
                <a:solidFill>
                  <a:schemeClr val="tx1"/>
                </a:solidFill>
              </a:rPr>
              <a:t>.</a:t>
            </a:r>
          </a:p>
          <a:p>
            <a:r>
              <a:rPr lang="pl-PL" dirty="0">
                <a:solidFill>
                  <a:schemeClr val="tx1"/>
                </a:solidFill>
              </a:rPr>
              <a:t> </a:t>
            </a:r>
            <a:r>
              <a:rPr lang="pl-PL" dirty="0" smtClean="0">
                <a:solidFill>
                  <a:schemeClr val="tx1"/>
                </a:solidFill>
              </a:rPr>
              <a:t>Najskuteczniejszą </a:t>
            </a:r>
            <a:r>
              <a:rPr lang="pl-PL" dirty="0">
                <a:solidFill>
                  <a:schemeClr val="tx1"/>
                </a:solidFill>
              </a:rPr>
              <a:t>formą sprzedaży jest prezentacja bezpośrednia, robiona na żywo przez dobrze przygotowanego sprzedawcę. Żywy człowiek, który jest wiarygodny i zna się na tym co robi zawsze wygra z maszyną. Nawet najlepiej “naoliwioną”.</a:t>
            </a:r>
          </a:p>
        </p:txBody>
      </p:sp>
    </p:spTree>
    <p:extLst>
      <p:ext uri="{BB962C8B-B14F-4D97-AF65-F5344CB8AC3E}">
        <p14:creationId xmlns:p14="http://schemas.microsoft.com/office/powerpoint/2010/main" val="41715856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835496"/>
          </a:xfrm>
        </p:spPr>
        <p:txBody>
          <a:bodyPr/>
          <a:lstStyle/>
          <a:p>
            <a:r>
              <a:rPr lang="pl-PL" sz="4000" b="1" dirty="0" err="1" smtClean="0"/>
              <a:t>Elevator</a:t>
            </a:r>
            <a:r>
              <a:rPr lang="pl-PL" sz="4000" b="1" dirty="0" smtClean="0"/>
              <a:t> speech</a:t>
            </a:r>
            <a:endParaRPr lang="pl-PL" sz="4000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l-PL" dirty="0" smtClean="0">
                <a:solidFill>
                  <a:schemeClr val="tx1"/>
                </a:solidFill>
              </a:rPr>
              <a:t>Amerykanie </a:t>
            </a:r>
            <a:r>
              <a:rPr lang="pl-PL" dirty="0">
                <a:solidFill>
                  <a:schemeClr val="tx1"/>
                </a:solidFill>
              </a:rPr>
              <a:t>mówią, że musisz mieć przygotowane trzy rodzaje </a:t>
            </a:r>
            <a:r>
              <a:rPr lang="pl-PL" dirty="0" smtClean="0">
                <a:solidFill>
                  <a:schemeClr val="tx1"/>
                </a:solidFill>
              </a:rPr>
              <a:t>prezentacji:</a:t>
            </a:r>
          </a:p>
          <a:p>
            <a:r>
              <a:rPr lang="pl-PL" dirty="0" smtClean="0">
                <a:solidFill>
                  <a:schemeClr val="tx1"/>
                </a:solidFill>
              </a:rPr>
              <a:t>20 </a:t>
            </a:r>
            <a:r>
              <a:rPr lang="pl-PL" dirty="0">
                <a:solidFill>
                  <a:schemeClr val="tx1"/>
                </a:solidFill>
              </a:rPr>
              <a:t>sekundową prezentację (nasz </a:t>
            </a:r>
            <a:r>
              <a:rPr lang="pl-PL" dirty="0" err="1">
                <a:solidFill>
                  <a:schemeClr val="tx1"/>
                </a:solidFill>
              </a:rPr>
              <a:t>Elevator</a:t>
            </a:r>
            <a:r>
              <a:rPr lang="pl-PL" dirty="0">
                <a:solidFill>
                  <a:schemeClr val="tx1"/>
                </a:solidFill>
              </a:rPr>
              <a:t> </a:t>
            </a:r>
            <a:r>
              <a:rPr lang="pl-PL" dirty="0" err="1">
                <a:solidFill>
                  <a:schemeClr val="tx1"/>
                </a:solidFill>
              </a:rPr>
              <a:t>pitch</a:t>
            </a:r>
            <a:r>
              <a:rPr lang="pl-PL" dirty="0" smtClean="0">
                <a:solidFill>
                  <a:schemeClr val="tx1"/>
                </a:solidFill>
              </a:rPr>
              <a:t>),</a:t>
            </a:r>
          </a:p>
          <a:p>
            <a:pPr lvl="1"/>
            <a:r>
              <a:rPr lang="pl-PL" dirty="0" smtClean="0">
                <a:solidFill>
                  <a:schemeClr val="tx1"/>
                </a:solidFill>
              </a:rPr>
              <a:t>która </a:t>
            </a:r>
            <a:r>
              <a:rPr lang="pl-PL" dirty="0">
                <a:solidFill>
                  <a:schemeClr val="tx1"/>
                </a:solidFill>
              </a:rPr>
              <a:t>przykuje uwagę i pokaże dlaczego warto się zainteresować twoją ofertą.</a:t>
            </a:r>
          </a:p>
          <a:p>
            <a:pPr marL="0" indent="0">
              <a:buNone/>
            </a:pPr>
            <a:endParaRPr lang="pl-PL" dirty="0">
              <a:solidFill>
                <a:schemeClr val="tx1"/>
              </a:solidFill>
            </a:endParaRPr>
          </a:p>
          <a:p>
            <a:r>
              <a:rPr lang="pl-PL" dirty="0" smtClean="0">
                <a:solidFill>
                  <a:schemeClr val="tx1"/>
                </a:solidFill>
              </a:rPr>
              <a:t>2 </a:t>
            </a:r>
            <a:r>
              <a:rPr lang="pl-PL" dirty="0">
                <a:solidFill>
                  <a:schemeClr val="tx1"/>
                </a:solidFill>
              </a:rPr>
              <a:t>minutową </a:t>
            </a:r>
            <a:r>
              <a:rPr lang="pl-PL" dirty="0" smtClean="0">
                <a:solidFill>
                  <a:schemeClr val="tx1"/>
                </a:solidFill>
              </a:rPr>
              <a:t>prezentację,</a:t>
            </a:r>
          </a:p>
          <a:p>
            <a:pPr lvl="1"/>
            <a:r>
              <a:rPr lang="pl-PL" dirty="0" smtClean="0">
                <a:solidFill>
                  <a:schemeClr val="tx1"/>
                </a:solidFill>
              </a:rPr>
              <a:t>w </a:t>
            </a:r>
            <a:r>
              <a:rPr lang="pl-PL" dirty="0">
                <a:solidFill>
                  <a:schemeClr val="tx1"/>
                </a:solidFill>
              </a:rPr>
              <a:t>której wytłumaczysz odbiorcy w jaki sposób twój produkt lub usługa poprawią mu życie.</a:t>
            </a:r>
          </a:p>
          <a:p>
            <a:endParaRPr lang="pl-PL" dirty="0">
              <a:solidFill>
                <a:schemeClr val="tx1"/>
              </a:solidFill>
            </a:endParaRPr>
          </a:p>
          <a:p>
            <a:r>
              <a:rPr lang="pl-PL" dirty="0" smtClean="0">
                <a:solidFill>
                  <a:schemeClr val="tx1"/>
                </a:solidFill>
              </a:rPr>
              <a:t>20 </a:t>
            </a:r>
            <a:r>
              <a:rPr lang="pl-PL" dirty="0">
                <a:solidFill>
                  <a:schemeClr val="tx1"/>
                </a:solidFill>
              </a:rPr>
              <a:t>minutową </a:t>
            </a:r>
            <a:r>
              <a:rPr lang="pl-PL" dirty="0" smtClean="0">
                <a:solidFill>
                  <a:schemeClr val="tx1"/>
                </a:solidFill>
              </a:rPr>
              <a:t>prezentację</a:t>
            </a:r>
          </a:p>
          <a:p>
            <a:pPr lvl="1"/>
            <a:r>
              <a:rPr lang="pl-PL" dirty="0" smtClean="0">
                <a:solidFill>
                  <a:schemeClr val="tx1"/>
                </a:solidFill>
              </a:rPr>
              <a:t>aby </a:t>
            </a:r>
            <a:r>
              <a:rPr lang="pl-PL" dirty="0">
                <a:solidFill>
                  <a:schemeClr val="tx1"/>
                </a:solidFill>
              </a:rPr>
              <a:t>sprzedać.</a:t>
            </a:r>
          </a:p>
        </p:txBody>
      </p:sp>
    </p:spTree>
    <p:extLst>
      <p:ext uri="{BB962C8B-B14F-4D97-AF65-F5344CB8AC3E}">
        <p14:creationId xmlns:p14="http://schemas.microsoft.com/office/powerpoint/2010/main" val="87482038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763488"/>
          </a:xfrm>
        </p:spPr>
        <p:txBody>
          <a:bodyPr/>
          <a:lstStyle/>
          <a:p>
            <a:r>
              <a:rPr lang="pl-PL" sz="4000" b="1" dirty="0" err="1" smtClean="0"/>
              <a:t>Elevator</a:t>
            </a:r>
            <a:r>
              <a:rPr lang="pl-PL" sz="4000" b="1" dirty="0" smtClean="0"/>
              <a:t> speech</a:t>
            </a:r>
            <a:endParaRPr lang="pl-PL" sz="4000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>
                <a:solidFill>
                  <a:schemeClr val="tx1"/>
                </a:solidFill>
              </a:rPr>
              <a:t>„Przygotowuję </a:t>
            </a:r>
            <a:r>
              <a:rPr lang="pl-PL" dirty="0">
                <a:solidFill>
                  <a:schemeClr val="tx1"/>
                </a:solidFill>
              </a:rPr>
              <a:t>firmy produkcyjne do wprowadzania do sprzedaży nowych modeli produktów, które inwestorowi przyniosą sukces, a klientom pomogą rozwiązać trapiące ich </a:t>
            </a:r>
            <a:r>
              <a:rPr lang="pl-PL" dirty="0" smtClean="0">
                <a:solidFill>
                  <a:schemeClr val="tx1"/>
                </a:solidFill>
              </a:rPr>
              <a:t>problemy.”</a:t>
            </a:r>
          </a:p>
          <a:p>
            <a:r>
              <a:rPr lang="pl-PL" dirty="0">
                <a:solidFill>
                  <a:schemeClr val="tx1"/>
                </a:solidFill>
              </a:rPr>
              <a:t>15 słów: </a:t>
            </a:r>
            <a:r>
              <a:rPr lang="pl-PL" dirty="0" smtClean="0">
                <a:solidFill>
                  <a:schemeClr val="tx1"/>
                </a:solidFill>
              </a:rPr>
              <a:t>„Dajmy </a:t>
            </a:r>
            <a:r>
              <a:rPr lang="pl-PL" dirty="0">
                <a:solidFill>
                  <a:schemeClr val="tx1"/>
                </a:solidFill>
              </a:rPr>
              <a:t>szansę zarobić twojemu mieszkaniu. Poznaj technologię, która na siebie pracuje. Wygoda i prestiż gratis</a:t>
            </a:r>
            <a:r>
              <a:rPr lang="pl-PL" dirty="0" smtClean="0">
                <a:solidFill>
                  <a:schemeClr val="tx1"/>
                </a:solidFill>
              </a:rPr>
              <a:t>.”</a:t>
            </a:r>
            <a:endParaRPr lang="pl-PL" dirty="0">
              <a:solidFill>
                <a:schemeClr val="tx1"/>
              </a:solidFill>
            </a:endParaRPr>
          </a:p>
          <a:p>
            <a:r>
              <a:rPr lang="pl-PL" dirty="0">
                <a:solidFill>
                  <a:schemeClr val="tx1"/>
                </a:solidFill>
              </a:rPr>
              <a:t>8 słów: </a:t>
            </a:r>
            <a:r>
              <a:rPr lang="pl-PL" dirty="0" smtClean="0">
                <a:solidFill>
                  <a:schemeClr val="tx1"/>
                </a:solidFill>
              </a:rPr>
              <a:t>„Wyzwalam </a:t>
            </a:r>
            <a:r>
              <a:rPr lang="pl-PL" dirty="0">
                <a:solidFill>
                  <a:schemeClr val="tx1"/>
                </a:solidFill>
              </a:rPr>
              <a:t>potencjał mieszkań, który się zwraca. Wygoda i prestiż gratis</a:t>
            </a:r>
            <a:r>
              <a:rPr lang="pl-PL" dirty="0" smtClean="0">
                <a:solidFill>
                  <a:schemeClr val="tx1"/>
                </a:solidFill>
              </a:rPr>
              <a:t>.”</a:t>
            </a:r>
            <a:endParaRPr lang="pl-PL" dirty="0">
              <a:solidFill>
                <a:schemeClr val="tx1"/>
              </a:solidFill>
            </a:endParaRPr>
          </a:p>
          <a:p>
            <a:r>
              <a:rPr lang="pl-PL" dirty="0">
                <a:solidFill>
                  <a:schemeClr val="tx1"/>
                </a:solidFill>
              </a:rPr>
              <a:t>4 słowa: </a:t>
            </a:r>
            <a:r>
              <a:rPr lang="pl-PL" dirty="0" smtClean="0">
                <a:solidFill>
                  <a:schemeClr val="tx1"/>
                </a:solidFill>
              </a:rPr>
              <a:t>„Wyzwólmy </a:t>
            </a:r>
            <a:r>
              <a:rPr lang="pl-PL" dirty="0">
                <a:solidFill>
                  <a:schemeClr val="tx1"/>
                </a:solidFill>
              </a:rPr>
              <a:t>potencjał twojego mieszkania</a:t>
            </a:r>
            <a:r>
              <a:rPr lang="pl-PL" dirty="0" smtClean="0">
                <a:solidFill>
                  <a:schemeClr val="tx1"/>
                </a:solidFill>
              </a:rPr>
              <a:t>.”</a:t>
            </a:r>
            <a:endParaRPr lang="pl-P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879125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835496"/>
          </a:xfrm>
        </p:spPr>
        <p:txBody>
          <a:bodyPr/>
          <a:lstStyle/>
          <a:p>
            <a:r>
              <a:rPr lang="pl-PL" sz="4400" dirty="0" err="1" smtClean="0"/>
              <a:t>Elevator</a:t>
            </a:r>
            <a:r>
              <a:rPr lang="pl-PL" sz="4400" dirty="0" smtClean="0"/>
              <a:t> speech</a:t>
            </a:r>
            <a:endParaRPr lang="pl-PL" sz="44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>
                <a:solidFill>
                  <a:schemeClr val="tx1"/>
                </a:solidFill>
              </a:rPr>
              <a:t>„W życiu pasjonuje mnie człowiek – jego potrzeby i uczucia, zachowania oraz motywacje i intencje. Specjalizuję się we wspieraniu osób indywidualnych i organizacji w odkrywaniu i pełniejszym wykorzystywaniu swojego wewnętrznego potencjału. [Stosuję te praktyki] w swoim życiu osobistym i zawodowym, dzięki czemu mogłam osiągać coraz lepsze rezultaty w ważnych dla mnie obszarach. Wypływa to pozytywnie nie tylko na mnie ale na całe moje otoczenie.”</a:t>
            </a:r>
          </a:p>
        </p:txBody>
      </p:sp>
    </p:spTree>
    <p:extLst>
      <p:ext uri="{BB962C8B-B14F-4D97-AF65-F5344CB8AC3E}">
        <p14:creationId xmlns:p14="http://schemas.microsoft.com/office/powerpoint/2010/main" val="109192974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835496"/>
          </a:xfrm>
        </p:spPr>
        <p:txBody>
          <a:bodyPr/>
          <a:lstStyle/>
          <a:p>
            <a:r>
              <a:rPr lang="pl-PL" sz="4400" b="1" dirty="0" err="1" smtClean="0"/>
              <a:t>Elevator</a:t>
            </a:r>
            <a:r>
              <a:rPr lang="pl-PL" sz="4400" b="1" dirty="0" smtClean="0"/>
              <a:t> speech</a:t>
            </a:r>
            <a:endParaRPr lang="pl-PL" sz="4400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>
                <a:solidFill>
                  <a:schemeClr val="tx1"/>
                </a:solidFill>
              </a:rPr>
              <a:t>„Jestem pasjonatem </a:t>
            </a:r>
            <a:r>
              <a:rPr lang="pl-PL" dirty="0" smtClean="0">
                <a:solidFill>
                  <a:schemeClr val="tx1"/>
                </a:solidFill>
              </a:rPr>
              <a:t>e-biznesu </a:t>
            </a:r>
            <a:r>
              <a:rPr lang="pl-PL" dirty="0">
                <a:solidFill>
                  <a:schemeClr val="tx1"/>
                </a:solidFill>
              </a:rPr>
              <a:t>. Stworzyłem od zera kilkanaście skutecznych serwisów internetowych, które są filarami mojego </a:t>
            </a:r>
            <a:r>
              <a:rPr lang="pl-PL" dirty="0" smtClean="0">
                <a:solidFill>
                  <a:schemeClr val="tx1"/>
                </a:solidFill>
              </a:rPr>
              <a:t>e-biznesu</a:t>
            </a:r>
            <a:r>
              <a:rPr lang="pl-PL" dirty="0">
                <a:solidFill>
                  <a:schemeClr val="tx1"/>
                </a:solidFill>
              </a:rPr>
              <a:t>. Tysiące osób zaufało mojej wiedzy z pozycjonowania.”</a:t>
            </a:r>
          </a:p>
        </p:txBody>
      </p:sp>
    </p:spTree>
    <p:extLst>
      <p:ext uri="{BB962C8B-B14F-4D97-AF65-F5344CB8AC3E}">
        <p14:creationId xmlns:p14="http://schemas.microsoft.com/office/powerpoint/2010/main" val="349125451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835496"/>
          </a:xfrm>
        </p:spPr>
        <p:txBody>
          <a:bodyPr/>
          <a:lstStyle/>
          <a:p>
            <a:r>
              <a:rPr lang="pl-PL" sz="4000" b="1" dirty="0" smtClean="0"/>
              <a:t>5 zasad </a:t>
            </a:r>
            <a:r>
              <a:rPr lang="pl-PL" sz="4000" b="1" dirty="0" err="1" smtClean="0"/>
              <a:t>elevator</a:t>
            </a:r>
            <a:r>
              <a:rPr lang="pl-PL" sz="4000" b="1" dirty="0" smtClean="0"/>
              <a:t> speech</a:t>
            </a:r>
            <a:endParaRPr lang="pl-PL" sz="4000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>
                <a:solidFill>
                  <a:schemeClr val="tx1"/>
                </a:solidFill>
              </a:rPr>
              <a:t>1. </a:t>
            </a:r>
            <a:r>
              <a:rPr lang="pl-PL" dirty="0" smtClean="0">
                <a:solidFill>
                  <a:schemeClr val="tx1"/>
                </a:solidFill>
              </a:rPr>
              <a:t>Treść </a:t>
            </a:r>
            <a:r>
              <a:rPr lang="pl-PL" dirty="0">
                <a:solidFill>
                  <a:schemeClr val="tx1"/>
                </a:solidFill>
              </a:rPr>
              <a:t>i </a:t>
            </a:r>
            <a:r>
              <a:rPr lang="pl-PL" dirty="0" smtClean="0">
                <a:solidFill>
                  <a:schemeClr val="tx1"/>
                </a:solidFill>
              </a:rPr>
              <a:t>forma</a:t>
            </a:r>
          </a:p>
          <a:p>
            <a:pPr lvl="1"/>
            <a:r>
              <a:rPr lang="pl-PL" dirty="0" smtClean="0">
                <a:solidFill>
                  <a:schemeClr val="tx1"/>
                </a:solidFill>
              </a:rPr>
              <a:t>Kim </a:t>
            </a:r>
            <a:r>
              <a:rPr lang="pl-PL" dirty="0">
                <a:solidFill>
                  <a:schemeClr val="tx1"/>
                </a:solidFill>
              </a:rPr>
              <a:t>jestem</a:t>
            </a:r>
            <a:r>
              <a:rPr lang="pl-PL" dirty="0" smtClean="0">
                <a:solidFill>
                  <a:schemeClr val="tx1"/>
                </a:solidFill>
              </a:rPr>
              <a:t>? </a:t>
            </a:r>
            <a:r>
              <a:rPr lang="pl-PL" dirty="0">
                <a:solidFill>
                  <a:schemeClr val="tx1"/>
                </a:solidFill>
              </a:rPr>
              <a:t>– podstawowa informacja na początek</a:t>
            </a:r>
            <a:endParaRPr lang="pl-PL" dirty="0" smtClean="0">
              <a:solidFill>
                <a:schemeClr val="tx1"/>
              </a:solidFill>
            </a:endParaRPr>
          </a:p>
          <a:p>
            <a:r>
              <a:rPr lang="pl-PL" dirty="0">
                <a:solidFill>
                  <a:schemeClr val="tx1"/>
                </a:solidFill>
              </a:rPr>
              <a:t>2. Korzyści zamiast </a:t>
            </a:r>
            <a:r>
              <a:rPr lang="pl-PL" dirty="0" smtClean="0">
                <a:solidFill>
                  <a:schemeClr val="tx1"/>
                </a:solidFill>
              </a:rPr>
              <a:t>peanów</a:t>
            </a:r>
          </a:p>
          <a:p>
            <a:pPr lvl="1"/>
            <a:r>
              <a:rPr lang="pl-PL" dirty="0">
                <a:solidFill>
                  <a:schemeClr val="tx1"/>
                </a:solidFill>
              </a:rPr>
              <a:t>Co robię? Jakie problemy rozwiązuję</a:t>
            </a:r>
            <a:r>
              <a:rPr lang="pl-PL" dirty="0" smtClean="0">
                <a:solidFill>
                  <a:schemeClr val="tx1"/>
                </a:solidFill>
              </a:rPr>
              <a:t>?</a:t>
            </a:r>
          </a:p>
          <a:p>
            <a:pPr lvl="1"/>
            <a:r>
              <a:rPr lang="pl-PL" dirty="0">
                <a:solidFill>
                  <a:schemeClr val="tx1"/>
                </a:solidFill>
              </a:rPr>
              <a:t>Kto jest moim klientem?</a:t>
            </a:r>
            <a:endParaRPr lang="pl-PL" dirty="0" smtClean="0">
              <a:solidFill>
                <a:schemeClr val="tx1"/>
              </a:solidFill>
            </a:endParaRPr>
          </a:p>
          <a:p>
            <a:r>
              <a:rPr lang="pl-PL" dirty="0" smtClean="0">
                <a:solidFill>
                  <a:schemeClr val="tx1"/>
                </a:solidFill>
              </a:rPr>
              <a:t>3. Wiarygodność i rzetelność</a:t>
            </a:r>
          </a:p>
          <a:p>
            <a:r>
              <a:rPr lang="pl-PL" dirty="0" smtClean="0">
                <a:solidFill>
                  <a:schemeClr val="tx1"/>
                </a:solidFill>
              </a:rPr>
              <a:t>4</a:t>
            </a:r>
            <a:r>
              <a:rPr lang="pl-PL" dirty="0">
                <a:solidFill>
                  <a:schemeClr val="tx1"/>
                </a:solidFill>
              </a:rPr>
              <a:t>. Jasny </a:t>
            </a:r>
            <a:r>
              <a:rPr lang="pl-PL" dirty="0" smtClean="0">
                <a:solidFill>
                  <a:schemeClr val="tx1"/>
                </a:solidFill>
              </a:rPr>
              <a:t>cel</a:t>
            </a:r>
          </a:p>
          <a:p>
            <a:r>
              <a:rPr lang="pl-PL" dirty="0">
                <a:solidFill>
                  <a:schemeClr val="tx1"/>
                </a:solidFill>
              </a:rPr>
              <a:t>5. Ciągła ewaluacja</a:t>
            </a:r>
          </a:p>
        </p:txBody>
      </p:sp>
    </p:spTree>
    <p:extLst>
      <p:ext uri="{BB962C8B-B14F-4D97-AF65-F5344CB8AC3E}">
        <p14:creationId xmlns:p14="http://schemas.microsoft.com/office/powerpoint/2010/main" val="223548802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3600" dirty="0"/>
              <a:t>9C - cechy wzorowego elevator speech</a:t>
            </a:r>
            <a:endParaRPr lang="pl-PL" sz="36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pl-PL" dirty="0"/>
              <a:t>9C - cechy wzorowego elevator speech :</a:t>
            </a:r>
          </a:p>
          <a:p>
            <a:r>
              <a:rPr lang="pl-PL" dirty="0"/>
              <a:t>1. Zwięzłość (ang. </a:t>
            </a:r>
            <a:r>
              <a:rPr lang="pl-PL" dirty="0" err="1"/>
              <a:t>concise</a:t>
            </a:r>
            <a:r>
              <a:rPr lang="pl-PL" dirty="0"/>
              <a:t>) – skrócenie prezentacji do kilku, kilkunastu zdań, z zachowaniem ogólnego sensu. Należy pamiętać starać się przekazać konkretne treści i zdobyć zainteresowanie odbiorców.</a:t>
            </a:r>
          </a:p>
          <a:p>
            <a:endParaRPr lang="pl-PL" dirty="0"/>
          </a:p>
          <a:p>
            <a:r>
              <a:rPr lang="pl-PL" dirty="0"/>
              <a:t>2. Jasność (ang. </a:t>
            </a:r>
            <a:r>
              <a:rPr lang="pl-PL" dirty="0" err="1"/>
              <a:t>clear</a:t>
            </a:r>
            <a:r>
              <a:rPr lang="pl-PL" dirty="0"/>
              <a:t>) - używanie prostego słownictwa, bez nadmiaru specjalistycznych słów, które mogą być dla słuchaczy niezrozumiałe. Warto gotową prezentację przeczytać swoim bliskim, żeby sprawdzić, czy jest ona zrozumiała.</a:t>
            </a:r>
          </a:p>
          <a:p>
            <a:endParaRPr lang="pl-PL" dirty="0"/>
          </a:p>
          <a:p>
            <a:r>
              <a:rPr lang="pl-PL" dirty="0"/>
              <a:t>3. Istotność (ang. </a:t>
            </a:r>
            <a:r>
              <a:rPr lang="pl-PL" dirty="0" err="1"/>
              <a:t>compelling</a:t>
            </a:r>
            <a:r>
              <a:rPr lang="pl-PL" dirty="0"/>
              <a:t>) – należy przedstawić to, co jest najistotniejsze i stanowi rdzeń prezentacji. Wątki poboczne mogą być bardzo interesujące, ale lepiej zostawić je na dłuższą rozmowę/prezentację. </a:t>
            </a:r>
          </a:p>
          <a:p>
            <a:endParaRPr lang="pl-PL" dirty="0"/>
          </a:p>
          <a:p>
            <a:endParaRPr lang="pl-PL" dirty="0"/>
          </a:p>
          <a:p>
            <a:r>
              <a:rPr lang="pl-PL" dirty="0"/>
              <a:t>4. Wiarygodność (ang. </a:t>
            </a:r>
            <a:r>
              <a:rPr lang="pl-PL" dirty="0" err="1"/>
              <a:t>credible</a:t>
            </a:r>
            <a:r>
              <a:rPr lang="pl-PL" dirty="0"/>
              <a:t>) – elevator </a:t>
            </a:r>
            <a:r>
              <a:rPr lang="pl-PL" dirty="0" err="1"/>
              <a:t>peech</a:t>
            </a:r>
            <a:r>
              <a:rPr lang="pl-PL" dirty="0"/>
              <a:t> stosuje się po to, by udowodnić słuchaczom, ten produkt/usługa jest aktualnie najlepszym wyborem. Warto zadbać </a:t>
            </a:r>
          </a:p>
          <a:p>
            <a:r>
              <a:rPr lang="pl-PL" dirty="0"/>
              <a:t>o zbudowanie w odbiorcach poczucia zaufania do swojej firmy i oferowanych produktów/usług.</a:t>
            </a:r>
          </a:p>
          <a:p>
            <a:endParaRPr lang="pl-PL" dirty="0"/>
          </a:p>
          <a:p>
            <a:r>
              <a:rPr lang="pl-PL" dirty="0"/>
              <a:t>5. Treściwość (ang. </a:t>
            </a:r>
            <a:r>
              <a:rPr lang="pl-PL" dirty="0" err="1"/>
              <a:t>conceptual</a:t>
            </a:r>
            <a:r>
              <a:rPr lang="pl-PL" dirty="0"/>
              <a:t>) – prezentacja ma być skierowana do umysłów, dlatego też warto przedstawiać twarde fakty oraz rzeczowe argumenty, jednak w jak największym skrócie.</a:t>
            </a:r>
          </a:p>
          <a:p>
            <a:endParaRPr lang="pl-PL" dirty="0"/>
          </a:p>
          <a:p>
            <a:r>
              <a:rPr lang="pl-PL" dirty="0"/>
              <a:t>6. Konkretność (ang. </a:t>
            </a:r>
            <a:r>
              <a:rPr lang="pl-PL" dirty="0" err="1"/>
              <a:t>concrete</a:t>
            </a:r>
            <a:r>
              <a:rPr lang="pl-PL" dirty="0"/>
              <a:t>) – najważniejszy jest konkretny przekaz, dlatego też niepotrzebne szczegóły należy pominąć. osoby zainteresowane dopytają o detale po prezentacji.</a:t>
            </a:r>
          </a:p>
          <a:p>
            <a:endParaRPr lang="pl-PL" dirty="0"/>
          </a:p>
          <a:p>
            <a:r>
              <a:rPr lang="pl-PL" dirty="0"/>
              <a:t>7. Stosowność (ang. </a:t>
            </a:r>
            <a:r>
              <a:rPr lang="pl-PL" dirty="0" err="1"/>
              <a:t>customized</a:t>
            </a:r>
            <a:r>
              <a:rPr lang="pl-PL" dirty="0"/>
              <a:t>) –prezentacja ma być dopasowana do konkretnego odbiorcy, w związku z tym warto wziąć pod uwagę jego indywidualne cechy i wymagania. Najlepiej przygotować elevator speech adekwatną do specyfiki każdej z grup odbiorców. Raczej jedna uniwersalna przemowa się nie sprawdzi.</a:t>
            </a:r>
          </a:p>
          <a:p>
            <a:endParaRPr lang="pl-PL" dirty="0"/>
          </a:p>
          <a:p>
            <a:r>
              <a:rPr lang="pl-PL" dirty="0"/>
              <a:t>8. Spójność (ang. </a:t>
            </a:r>
            <a:r>
              <a:rPr lang="pl-PL" dirty="0" err="1"/>
              <a:t>consistent</a:t>
            </a:r>
            <a:r>
              <a:rPr lang="pl-PL" dirty="0"/>
              <a:t>) – należy zadbać, aby wszystkie wersje prezentacji były ze sobą spójne i przekazywały te same informacje bazowe, podstawowe. Wymyślanie i zmyślanie nie jest wskazane.</a:t>
            </a:r>
          </a:p>
          <a:p>
            <a:endParaRPr lang="pl-PL" dirty="0"/>
          </a:p>
          <a:p>
            <a:r>
              <a:rPr lang="pl-PL" dirty="0"/>
              <a:t>9. Dialogowość (ang. </a:t>
            </a:r>
            <a:r>
              <a:rPr lang="pl-PL" dirty="0" err="1"/>
              <a:t>conversational</a:t>
            </a:r>
            <a:r>
              <a:rPr lang="pl-PL" dirty="0"/>
              <a:t>) – warto zadbać, aby prezentacja zapadła słuchaczom </a:t>
            </a:r>
          </a:p>
          <a:p>
            <a:r>
              <a:rPr lang="pl-PL"/>
              <a:t>w pamięć, wywołała dyskusję, była okazją do zadania dodatkowych pytań i wzbudziła zaciekawienie wśród słuchaczy.</a:t>
            </a:r>
          </a:p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0554826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763488"/>
          </a:xfrm>
        </p:spPr>
        <p:txBody>
          <a:bodyPr/>
          <a:lstStyle/>
          <a:p>
            <a:r>
              <a:rPr lang="pl-PL" sz="4400" b="1" dirty="0" err="1" smtClean="0"/>
              <a:t>Elevator</a:t>
            </a:r>
            <a:r>
              <a:rPr lang="pl-PL" sz="4400" b="1" dirty="0" smtClean="0"/>
              <a:t> speech</a:t>
            </a:r>
            <a:endParaRPr lang="pl-PL" sz="4400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>
                <a:hlinkClick r:id="rId2"/>
              </a:rPr>
              <a:t>https://</a:t>
            </a:r>
            <a:r>
              <a:rPr lang="pl-PL" dirty="0" smtClean="0">
                <a:hlinkClick r:id="rId2"/>
              </a:rPr>
              <a:t>www.youtube.com/watch?v=fnrvfdjHD5E</a:t>
            </a:r>
            <a:endParaRPr lang="pl-PL" dirty="0" smtClean="0"/>
          </a:p>
          <a:p>
            <a:endParaRPr lang="pl-PL" dirty="0"/>
          </a:p>
          <a:p>
            <a:r>
              <a:rPr lang="pl-PL" dirty="0">
                <a:hlinkClick r:id="rId3"/>
              </a:rPr>
              <a:t>https://</a:t>
            </a:r>
            <a:r>
              <a:rPr lang="pl-PL" dirty="0" smtClean="0">
                <a:hlinkClick r:id="rId3"/>
              </a:rPr>
              <a:t>www.youtube.com/watch?v=XSsIdppjLNc</a:t>
            </a:r>
            <a:endParaRPr lang="pl-PL" dirty="0" smtClean="0"/>
          </a:p>
          <a:p>
            <a:endParaRPr lang="pl-PL" dirty="0"/>
          </a:p>
          <a:p>
            <a:r>
              <a:rPr lang="pl-PL" dirty="0">
                <a:hlinkClick r:id="rId4"/>
              </a:rPr>
              <a:t>http://onawbiznesie.pl/jak-to-zrobic-w-30-sekund-w-windzie</a:t>
            </a:r>
            <a:r>
              <a:rPr lang="pl-PL" dirty="0" smtClean="0">
                <a:hlinkClick r:id="rId4"/>
              </a:rPr>
              <a:t>/</a:t>
            </a:r>
            <a:endParaRPr lang="pl-PL" dirty="0" smtClean="0"/>
          </a:p>
          <a:p>
            <a:r>
              <a:rPr lang="pl-PL" dirty="0">
                <a:hlinkClick r:id="rId5"/>
              </a:rPr>
              <a:t>https://</a:t>
            </a:r>
            <a:r>
              <a:rPr lang="pl-PL" dirty="0" smtClean="0">
                <a:hlinkClick r:id="rId5"/>
              </a:rPr>
              <a:t>www.youtube.com/watch?v=uyxfERV5ttY</a:t>
            </a:r>
            <a:endParaRPr lang="pl-PL" dirty="0" smtClean="0"/>
          </a:p>
          <a:p>
            <a:endParaRPr lang="pl-PL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0506617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484"/>
          <a:stretch/>
        </p:blipFill>
        <p:spPr bwMode="auto">
          <a:xfrm>
            <a:off x="2267744" y="1196752"/>
            <a:ext cx="4824536" cy="4639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912319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691480"/>
          </a:xfrm>
        </p:spPr>
        <p:txBody>
          <a:bodyPr/>
          <a:lstStyle/>
          <a:p>
            <a:r>
              <a:rPr lang="pl-PL" sz="4000" dirty="0" smtClean="0"/>
              <a:t>Rozwijanie kreatywności</a:t>
            </a:r>
            <a:endParaRPr lang="pl-PL" sz="40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>
                <a:solidFill>
                  <a:schemeClr val="tx1"/>
                </a:solidFill>
              </a:rPr>
              <a:t>Pisz, zapisuj – załóż notes i zapisuj </a:t>
            </a:r>
            <a:r>
              <a:rPr lang="pl-PL" dirty="0">
                <a:solidFill>
                  <a:schemeClr val="tx1"/>
                </a:solidFill>
              </a:rPr>
              <a:t>wszystko, co przychodzi Ci do głowy.</a:t>
            </a:r>
          </a:p>
          <a:p>
            <a:r>
              <a:rPr lang="pl-PL" dirty="0">
                <a:solidFill>
                  <a:schemeClr val="tx1"/>
                </a:solidFill>
              </a:rPr>
              <a:t>Spacery - </a:t>
            </a:r>
            <a:r>
              <a:rPr lang="pl-PL" dirty="0" smtClean="0">
                <a:solidFill>
                  <a:schemeClr val="tx1"/>
                </a:solidFill>
              </a:rPr>
              <a:t>chodzenie </a:t>
            </a:r>
            <a:r>
              <a:rPr lang="pl-PL" dirty="0">
                <a:solidFill>
                  <a:schemeClr val="tx1"/>
                </a:solidFill>
              </a:rPr>
              <a:t>i </a:t>
            </a:r>
            <a:r>
              <a:rPr lang="pl-PL" dirty="0" smtClean="0">
                <a:solidFill>
                  <a:schemeClr val="tx1"/>
                </a:solidFill>
              </a:rPr>
              <a:t>myślenie </a:t>
            </a:r>
            <a:r>
              <a:rPr lang="pl-PL" dirty="0">
                <a:solidFill>
                  <a:schemeClr val="tx1"/>
                </a:solidFill>
              </a:rPr>
              <a:t>(aktywność autoteliczna</a:t>
            </a:r>
            <a:r>
              <a:rPr lang="pl-PL" dirty="0" smtClean="0">
                <a:solidFill>
                  <a:schemeClr val="tx1"/>
                </a:solidFill>
              </a:rPr>
              <a:t>) działają razem.</a:t>
            </a:r>
            <a:endParaRPr lang="pl-PL" dirty="0">
              <a:solidFill>
                <a:schemeClr val="tx1"/>
              </a:solidFill>
            </a:endParaRPr>
          </a:p>
          <a:p>
            <a:r>
              <a:rPr lang="pl-PL" dirty="0" smtClean="0">
                <a:solidFill>
                  <a:schemeClr val="tx1"/>
                </a:solidFill>
              </a:rPr>
              <a:t>„Randka Artysty” – zrób coś </a:t>
            </a:r>
            <a:r>
              <a:rPr lang="pl-PL" dirty="0">
                <a:solidFill>
                  <a:schemeClr val="tx1"/>
                </a:solidFill>
              </a:rPr>
              <a:t>miłego i przyjemnego</a:t>
            </a:r>
          </a:p>
        </p:txBody>
      </p:sp>
    </p:spTree>
    <p:extLst>
      <p:ext uri="{BB962C8B-B14F-4D97-AF65-F5344CB8AC3E}">
        <p14:creationId xmlns:p14="http://schemas.microsoft.com/office/powerpoint/2010/main" val="19086473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51520" y="908720"/>
            <a:ext cx="8640960" cy="691480"/>
          </a:xfrm>
        </p:spPr>
        <p:txBody>
          <a:bodyPr/>
          <a:lstStyle/>
          <a:p>
            <a:r>
              <a:rPr lang="pl-PL" sz="4000" b="1" dirty="0" smtClean="0"/>
              <a:t>Marketing</a:t>
            </a:r>
            <a:endParaRPr lang="pl-PL" sz="4000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l-PL" dirty="0">
                <a:solidFill>
                  <a:schemeClr val="tx1"/>
                </a:solidFill>
              </a:rPr>
              <a:t>Poznaj, kim </a:t>
            </a:r>
            <a:r>
              <a:rPr lang="pl-PL" dirty="0" smtClean="0">
                <a:solidFill>
                  <a:schemeClr val="tx1"/>
                </a:solidFill>
              </a:rPr>
              <a:t>są Twoi klienci </a:t>
            </a:r>
            <a:r>
              <a:rPr lang="pl-PL" dirty="0">
                <a:solidFill>
                  <a:schemeClr val="tx1"/>
                </a:solidFill>
              </a:rPr>
              <a:t>i </a:t>
            </a:r>
            <a:r>
              <a:rPr lang="pl-PL" dirty="0" smtClean="0">
                <a:solidFill>
                  <a:schemeClr val="tx1"/>
                </a:solidFill>
              </a:rPr>
              <a:t>kieruj swoją sprzedaż tylko do nich.</a:t>
            </a:r>
            <a:endParaRPr lang="pl-PL" dirty="0">
              <a:solidFill>
                <a:schemeClr val="tx1"/>
              </a:solidFill>
            </a:endParaRPr>
          </a:p>
          <a:p>
            <a:r>
              <a:rPr lang="pl-PL" dirty="0" smtClean="0">
                <a:solidFill>
                  <a:schemeClr val="tx1"/>
                </a:solidFill>
              </a:rPr>
              <a:t>Znajdź różnicę </a:t>
            </a:r>
            <a:r>
              <a:rPr lang="pl-PL" dirty="0">
                <a:solidFill>
                  <a:schemeClr val="tx1"/>
                </a:solidFill>
              </a:rPr>
              <a:t>między dużymi i nieznacznymi klientami.</a:t>
            </a:r>
          </a:p>
          <a:p>
            <a:r>
              <a:rPr lang="pl-PL" dirty="0" smtClean="0">
                <a:solidFill>
                  <a:schemeClr val="tx1"/>
                </a:solidFill>
              </a:rPr>
              <a:t>Docieraj tylko </a:t>
            </a:r>
            <a:r>
              <a:rPr lang="pl-PL" dirty="0">
                <a:solidFill>
                  <a:schemeClr val="tx1"/>
                </a:solidFill>
              </a:rPr>
              <a:t>do tych, którzy naprawdę interesują się Twoim produktem.</a:t>
            </a:r>
          </a:p>
          <a:p>
            <a:r>
              <a:rPr lang="pl-PL" dirty="0" smtClean="0">
                <a:solidFill>
                  <a:schemeClr val="tx1"/>
                </a:solidFill>
              </a:rPr>
              <a:t>Dywersyfikuj sposoby </a:t>
            </a:r>
            <a:r>
              <a:rPr lang="pl-PL" dirty="0">
                <a:solidFill>
                  <a:schemeClr val="tx1"/>
                </a:solidFill>
              </a:rPr>
              <a:t>marketingu przez cały czas.</a:t>
            </a:r>
          </a:p>
          <a:p>
            <a:r>
              <a:rPr lang="pl-PL" dirty="0">
                <a:solidFill>
                  <a:schemeClr val="tx1"/>
                </a:solidFill>
              </a:rPr>
              <a:t>Duże zmiany są dokonywane w małych eksperymentach.</a:t>
            </a:r>
          </a:p>
          <a:p>
            <a:r>
              <a:rPr lang="pl-PL" dirty="0">
                <a:solidFill>
                  <a:schemeClr val="tx1"/>
                </a:solidFill>
              </a:rPr>
              <a:t>Nie </a:t>
            </a:r>
            <a:r>
              <a:rPr lang="pl-PL" dirty="0" smtClean="0">
                <a:solidFill>
                  <a:schemeClr val="tx1"/>
                </a:solidFill>
              </a:rPr>
              <a:t>oszukuj się</a:t>
            </a:r>
            <a:r>
              <a:rPr lang="pl-PL" dirty="0">
                <a:solidFill>
                  <a:schemeClr val="tx1"/>
                </a:solidFill>
              </a:rPr>
              <a:t>, </a:t>
            </a:r>
            <a:r>
              <a:rPr lang="pl-PL" dirty="0" smtClean="0">
                <a:solidFill>
                  <a:schemeClr val="tx1"/>
                </a:solidFill>
              </a:rPr>
              <a:t>myśląc, </a:t>
            </a:r>
            <a:r>
              <a:rPr lang="pl-PL" dirty="0">
                <a:solidFill>
                  <a:schemeClr val="tx1"/>
                </a:solidFill>
              </a:rPr>
              <a:t>że jesteś kimś innym niż </a:t>
            </a:r>
            <a:r>
              <a:rPr lang="pl-PL" dirty="0" smtClean="0">
                <a:solidFill>
                  <a:schemeClr val="tx1"/>
                </a:solidFill>
              </a:rPr>
              <a:t>naprawdę jesteś.</a:t>
            </a:r>
            <a:endParaRPr lang="pl-P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71702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51520" y="908720"/>
            <a:ext cx="8640960" cy="691480"/>
          </a:xfrm>
        </p:spPr>
        <p:txBody>
          <a:bodyPr/>
          <a:lstStyle/>
          <a:p>
            <a:r>
              <a:rPr lang="pl-PL" sz="4000" b="1" dirty="0" smtClean="0"/>
              <a:t>Działania marketingowe</a:t>
            </a:r>
            <a:endParaRPr lang="pl-PL" sz="4000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pl-PL" dirty="0">
                <a:solidFill>
                  <a:schemeClr val="tx1"/>
                </a:solidFill>
              </a:rPr>
              <a:t>Reklama</a:t>
            </a:r>
          </a:p>
          <a:p>
            <a:r>
              <a:rPr lang="pl-PL" dirty="0">
                <a:solidFill>
                  <a:schemeClr val="tx1"/>
                </a:solidFill>
              </a:rPr>
              <a:t>Budowanie marki</a:t>
            </a:r>
          </a:p>
          <a:p>
            <a:r>
              <a:rPr lang="pl-PL" dirty="0">
                <a:solidFill>
                  <a:schemeClr val="tx1"/>
                </a:solidFill>
              </a:rPr>
              <a:t>Komunikacja</a:t>
            </a:r>
          </a:p>
          <a:p>
            <a:r>
              <a:rPr lang="pl-PL" dirty="0">
                <a:solidFill>
                  <a:schemeClr val="tx1"/>
                </a:solidFill>
              </a:rPr>
              <a:t>Marketing bazy danych</a:t>
            </a:r>
          </a:p>
          <a:p>
            <a:r>
              <a:rPr lang="pl-PL" dirty="0">
                <a:solidFill>
                  <a:schemeClr val="tx1"/>
                </a:solidFill>
              </a:rPr>
              <a:t>Obroty</a:t>
            </a:r>
          </a:p>
          <a:p>
            <a:r>
              <a:rPr lang="pl-PL" dirty="0">
                <a:solidFill>
                  <a:schemeClr val="tx1"/>
                </a:solidFill>
              </a:rPr>
              <a:t>Marketing bezpośredni</a:t>
            </a:r>
          </a:p>
          <a:p>
            <a:r>
              <a:rPr lang="pl-PL" dirty="0">
                <a:solidFill>
                  <a:schemeClr val="tx1"/>
                </a:solidFill>
              </a:rPr>
              <a:t>Miejsce produktu</a:t>
            </a:r>
          </a:p>
          <a:p>
            <a:r>
              <a:rPr lang="pl-PL" dirty="0">
                <a:solidFill>
                  <a:schemeClr val="tx1"/>
                </a:solidFill>
              </a:rPr>
              <a:t>Marketing zdarzeń</a:t>
            </a:r>
          </a:p>
          <a:p>
            <a:r>
              <a:rPr lang="pl-PL" dirty="0">
                <a:solidFill>
                  <a:schemeClr val="tx1"/>
                </a:solidFill>
              </a:rPr>
              <a:t>Marketing terenowy</a:t>
            </a:r>
          </a:p>
          <a:p>
            <a:r>
              <a:rPr lang="pl-PL" dirty="0">
                <a:solidFill>
                  <a:schemeClr val="tx1"/>
                </a:solidFill>
              </a:rPr>
              <a:t>Marketing międzynarodowy</a:t>
            </a:r>
          </a:p>
          <a:p>
            <a:r>
              <a:rPr lang="pl-PL" dirty="0">
                <a:solidFill>
                  <a:schemeClr val="tx1"/>
                </a:solidFill>
              </a:rPr>
              <a:t>Zarządzanie relacjami z klientami (CRM</a:t>
            </a:r>
            <a:r>
              <a:rPr lang="pl-PL" dirty="0" smtClean="0">
                <a:solidFill>
                  <a:schemeClr val="tx1"/>
                </a:solidFill>
              </a:rPr>
              <a:t>)</a:t>
            </a:r>
          </a:p>
          <a:p>
            <a:endParaRPr lang="pl-P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23559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835496"/>
          </a:xfrm>
        </p:spPr>
        <p:txBody>
          <a:bodyPr/>
          <a:lstStyle/>
          <a:p>
            <a:r>
              <a:rPr lang="pl-PL" sz="4000" b="1" dirty="0" smtClean="0"/>
              <a:t>Działania marketingowe</a:t>
            </a:r>
            <a:endParaRPr lang="pl-PL" sz="4000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dirty="0">
                <a:solidFill>
                  <a:schemeClr val="tx1"/>
                </a:solidFill>
              </a:rPr>
              <a:t>Badania marketingowe</a:t>
            </a:r>
          </a:p>
          <a:p>
            <a:pPr lvl="0"/>
            <a:r>
              <a:rPr lang="pl-PL" dirty="0">
                <a:solidFill>
                  <a:schemeClr val="tx1"/>
                </a:solidFill>
              </a:rPr>
              <a:t>Strategie marketingowe</a:t>
            </a:r>
          </a:p>
          <a:p>
            <a:pPr lvl="0"/>
            <a:r>
              <a:rPr lang="pl-PL" dirty="0">
                <a:solidFill>
                  <a:schemeClr val="tx1"/>
                </a:solidFill>
              </a:rPr>
              <a:t>Public Relations (PR)</a:t>
            </a:r>
          </a:p>
          <a:p>
            <a:pPr lvl="0"/>
            <a:r>
              <a:rPr lang="pl-PL" dirty="0">
                <a:solidFill>
                  <a:schemeClr val="tx1"/>
                </a:solidFill>
              </a:rPr>
              <a:t>Marketing sieciowy</a:t>
            </a:r>
          </a:p>
          <a:p>
            <a:pPr lvl="0"/>
            <a:r>
              <a:rPr lang="pl-PL" dirty="0">
                <a:solidFill>
                  <a:schemeClr val="tx1"/>
                </a:solidFill>
              </a:rPr>
              <a:t>Marketing </a:t>
            </a:r>
            <a:r>
              <a:rPr lang="pl-PL" dirty="0" err="1">
                <a:solidFill>
                  <a:schemeClr val="tx1"/>
                </a:solidFill>
              </a:rPr>
              <a:t>Guerilla</a:t>
            </a:r>
            <a:endParaRPr lang="pl-PL" dirty="0">
              <a:solidFill>
                <a:schemeClr val="tx1"/>
              </a:solidFill>
            </a:endParaRPr>
          </a:p>
          <a:p>
            <a:pPr lvl="0"/>
            <a:r>
              <a:rPr lang="pl-PL" dirty="0">
                <a:solidFill>
                  <a:schemeClr val="tx1"/>
                </a:solidFill>
              </a:rPr>
              <a:t>Marketing zaręczony</a:t>
            </a:r>
          </a:p>
          <a:p>
            <a:pPr lvl="0"/>
            <a:r>
              <a:rPr lang="pl-PL" dirty="0">
                <a:solidFill>
                  <a:schemeClr val="tx1"/>
                </a:solidFill>
              </a:rPr>
              <a:t>Marketing mediów społecznościowych</a:t>
            </a:r>
          </a:p>
          <a:p>
            <a:pPr lvl="0"/>
            <a:r>
              <a:rPr lang="pl-PL" dirty="0">
                <a:solidFill>
                  <a:schemeClr val="tx1"/>
                </a:solidFill>
              </a:rPr>
              <a:t>Marketing wirusowy</a:t>
            </a:r>
          </a:p>
          <a:p>
            <a:pPr lvl="0"/>
            <a:r>
              <a:rPr lang="pl-PL" dirty="0">
                <a:solidFill>
                  <a:schemeClr val="tx1"/>
                </a:solidFill>
              </a:rPr>
              <a:t>... </a:t>
            </a:r>
            <a:r>
              <a:rPr lang="pl-PL" dirty="0" err="1">
                <a:solidFill>
                  <a:schemeClr val="tx1"/>
                </a:solidFill>
              </a:rPr>
              <a:t>itd</a:t>
            </a:r>
            <a:r>
              <a:rPr lang="pl-PL" dirty="0">
                <a:solidFill>
                  <a:schemeClr val="tx1"/>
                </a:solidFill>
              </a:rPr>
              <a:t> ...</a:t>
            </a:r>
          </a:p>
        </p:txBody>
      </p:sp>
    </p:spTree>
    <p:extLst>
      <p:ext uri="{BB962C8B-B14F-4D97-AF65-F5344CB8AC3E}">
        <p14:creationId xmlns:p14="http://schemas.microsoft.com/office/powerpoint/2010/main" val="42503138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835496"/>
          </a:xfrm>
        </p:spPr>
        <p:txBody>
          <a:bodyPr/>
          <a:lstStyle/>
          <a:p>
            <a:r>
              <a:rPr lang="pl-PL" sz="4000" b="1" dirty="0" smtClean="0"/>
              <a:t>Nowe sposoby marketingu</a:t>
            </a:r>
            <a:endParaRPr lang="pl-PL" sz="4000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dirty="0">
                <a:solidFill>
                  <a:schemeClr val="tx1"/>
                </a:solidFill>
              </a:rPr>
              <a:t>Blogi</a:t>
            </a:r>
          </a:p>
          <a:p>
            <a:pPr lvl="0"/>
            <a:r>
              <a:rPr lang="pl-PL" dirty="0">
                <a:solidFill>
                  <a:schemeClr val="tx1"/>
                </a:solidFill>
              </a:rPr>
              <a:t>Strony internetowe</a:t>
            </a:r>
          </a:p>
          <a:p>
            <a:pPr lvl="0"/>
            <a:r>
              <a:rPr lang="pl-PL" dirty="0">
                <a:solidFill>
                  <a:schemeClr val="tx1"/>
                </a:solidFill>
              </a:rPr>
              <a:t>Media społecznościowe</a:t>
            </a:r>
          </a:p>
          <a:p>
            <a:pPr lvl="0"/>
            <a:r>
              <a:rPr lang="pl-PL" dirty="0">
                <a:solidFill>
                  <a:schemeClr val="tx1"/>
                </a:solidFill>
              </a:rPr>
              <a:t>Sklepy internetowe</a:t>
            </a:r>
          </a:p>
          <a:p>
            <a:pPr lvl="0"/>
            <a:r>
              <a:rPr lang="pl-PL" dirty="0">
                <a:solidFill>
                  <a:schemeClr val="tx1"/>
                </a:solidFill>
              </a:rPr>
              <a:t>E-mail</a:t>
            </a:r>
          </a:p>
          <a:p>
            <a:pPr lvl="0"/>
            <a:r>
              <a:rPr lang="pl-PL" dirty="0" smtClean="0">
                <a:solidFill>
                  <a:schemeClr val="tx1"/>
                </a:solidFill>
              </a:rPr>
              <a:t>Czaty</a:t>
            </a:r>
            <a:endParaRPr lang="pl-PL" dirty="0">
              <a:solidFill>
                <a:schemeClr val="tx1"/>
              </a:solidFill>
            </a:endParaRPr>
          </a:p>
          <a:p>
            <a:pPr lvl="0"/>
            <a:r>
              <a:rPr lang="pl-PL" dirty="0">
                <a:solidFill>
                  <a:schemeClr val="tx1"/>
                </a:solidFill>
              </a:rPr>
              <a:t>Wyszukiwarki</a:t>
            </a:r>
          </a:p>
          <a:p>
            <a:pPr lvl="0"/>
            <a:r>
              <a:rPr lang="pl-PL" dirty="0">
                <a:solidFill>
                  <a:schemeClr val="tx1"/>
                </a:solidFill>
              </a:rPr>
              <a:t>... </a:t>
            </a:r>
            <a:r>
              <a:rPr lang="pl-PL" dirty="0" err="1">
                <a:solidFill>
                  <a:schemeClr val="tx1"/>
                </a:solidFill>
              </a:rPr>
              <a:t>itd</a:t>
            </a:r>
            <a:r>
              <a:rPr lang="pl-PL" dirty="0">
                <a:solidFill>
                  <a:schemeClr val="tx1"/>
                </a:solidFill>
              </a:rPr>
              <a:t> ..</a:t>
            </a:r>
          </a:p>
        </p:txBody>
      </p:sp>
    </p:spTree>
    <p:extLst>
      <p:ext uri="{BB962C8B-B14F-4D97-AF65-F5344CB8AC3E}">
        <p14:creationId xmlns:p14="http://schemas.microsoft.com/office/powerpoint/2010/main" val="2673969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51520" y="764704"/>
            <a:ext cx="8712968" cy="835496"/>
          </a:xfrm>
        </p:spPr>
        <p:txBody>
          <a:bodyPr/>
          <a:lstStyle/>
          <a:p>
            <a:r>
              <a:rPr lang="pl-PL" sz="3600" b="1" dirty="0" smtClean="0"/>
              <a:t>Marketing z miłością</a:t>
            </a:r>
            <a:endParaRPr lang="pl-PL" sz="3600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pl-PL" dirty="0">
                <a:solidFill>
                  <a:schemeClr val="tx1"/>
                </a:solidFill>
              </a:rPr>
              <a:t>Marketing kieruje uwagę innych. </a:t>
            </a:r>
            <a:r>
              <a:rPr lang="pl-PL" dirty="0" smtClean="0">
                <a:solidFill>
                  <a:schemeClr val="tx1"/>
                </a:solidFill>
              </a:rPr>
              <a:t>Informuje o </a:t>
            </a:r>
            <a:r>
              <a:rPr lang="pl-PL" dirty="0">
                <a:solidFill>
                  <a:schemeClr val="tx1"/>
                </a:solidFill>
              </a:rPr>
              <a:t>żywotności firmy.</a:t>
            </a:r>
          </a:p>
          <a:p>
            <a:pPr lvl="0"/>
            <a:r>
              <a:rPr lang="pl-PL" dirty="0">
                <a:solidFill>
                  <a:schemeClr val="tx1"/>
                </a:solidFill>
              </a:rPr>
              <a:t>Jeśli nie wiesz, w jakiej branży </a:t>
            </a:r>
            <a:r>
              <a:rPr lang="pl-PL" dirty="0" smtClean="0">
                <a:solidFill>
                  <a:schemeClr val="tx1"/>
                </a:solidFill>
              </a:rPr>
              <a:t>działasz, </a:t>
            </a:r>
            <a:r>
              <a:rPr lang="pl-PL" dirty="0">
                <a:solidFill>
                  <a:schemeClr val="tx1"/>
                </a:solidFill>
              </a:rPr>
              <a:t>trudno </a:t>
            </a:r>
            <a:r>
              <a:rPr lang="pl-PL" dirty="0" smtClean="0">
                <a:solidFill>
                  <a:schemeClr val="tx1"/>
                </a:solidFill>
              </a:rPr>
              <a:t>będzie Ci wpływać </a:t>
            </a:r>
            <a:r>
              <a:rPr lang="pl-PL" dirty="0">
                <a:solidFill>
                  <a:schemeClr val="tx1"/>
                </a:solidFill>
              </a:rPr>
              <a:t>na innych.</a:t>
            </a:r>
          </a:p>
          <a:p>
            <a:pPr lvl="0"/>
            <a:r>
              <a:rPr lang="pl-PL" dirty="0">
                <a:solidFill>
                  <a:schemeClr val="tx1"/>
                </a:solidFill>
              </a:rPr>
              <a:t>Marketing to interakcja. Chodzi o powiedzenie innym, że </a:t>
            </a:r>
            <a:r>
              <a:rPr lang="pl-PL" dirty="0" smtClean="0">
                <a:solidFill>
                  <a:schemeClr val="tx1"/>
                </a:solidFill>
              </a:rPr>
              <a:t>jesteś w </a:t>
            </a:r>
            <a:r>
              <a:rPr lang="pl-PL" dirty="0">
                <a:solidFill>
                  <a:schemeClr val="tx1"/>
                </a:solidFill>
              </a:rPr>
              <a:t>grze i że </a:t>
            </a:r>
            <a:r>
              <a:rPr lang="pl-PL" dirty="0" smtClean="0">
                <a:solidFill>
                  <a:schemeClr val="tx1"/>
                </a:solidFill>
              </a:rPr>
              <a:t>zapraszasz swoich klientów do tej gry.</a:t>
            </a:r>
            <a:endParaRPr lang="pl-PL" dirty="0">
              <a:solidFill>
                <a:schemeClr val="tx1"/>
              </a:solidFill>
            </a:endParaRPr>
          </a:p>
          <a:p>
            <a:pPr lvl="0"/>
            <a:r>
              <a:rPr lang="pl-PL" dirty="0">
                <a:solidFill>
                  <a:schemeClr val="tx1"/>
                </a:solidFill>
              </a:rPr>
              <a:t>Co wyróżnia Cię w sposób świeży i znaczący?</a:t>
            </a:r>
          </a:p>
          <a:p>
            <a:pPr lvl="0"/>
            <a:r>
              <a:rPr lang="pl-PL" dirty="0">
                <a:solidFill>
                  <a:schemeClr val="tx1"/>
                </a:solidFill>
              </a:rPr>
              <a:t>Potrzebujemy ludzi, którzy mogą nam dać nam to, czego naprawdę chcemy.</a:t>
            </a:r>
          </a:p>
          <a:p>
            <a:pPr lvl="0"/>
            <a:r>
              <a:rPr lang="pl-PL" dirty="0">
                <a:solidFill>
                  <a:schemeClr val="tx1"/>
                </a:solidFill>
              </a:rPr>
              <a:t>Historie sukcesów są najlepszym narzędziem marketingowym.</a:t>
            </a:r>
          </a:p>
          <a:p>
            <a:pPr lvl="0"/>
            <a:r>
              <a:rPr lang="pl-PL" dirty="0">
                <a:solidFill>
                  <a:schemeClr val="tx1"/>
                </a:solidFill>
              </a:rPr>
              <a:t>Nowoczesny marketing dnia jest "hi-</a:t>
            </a:r>
            <a:r>
              <a:rPr lang="pl-PL" dirty="0" err="1">
                <a:solidFill>
                  <a:schemeClr val="tx1"/>
                </a:solidFill>
              </a:rPr>
              <a:t>touch</a:t>
            </a:r>
            <a:r>
              <a:rPr lang="pl-PL" dirty="0">
                <a:solidFill>
                  <a:schemeClr val="tx1"/>
                </a:solidFill>
              </a:rPr>
              <a:t>". Chodzi o ludzi.</a:t>
            </a:r>
          </a:p>
        </p:txBody>
      </p:sp>
    </p:spTree>
    <p:extLst>
      <p:ext uri="{BB962C8B-B14F-4D97-AF65-F5344CB8AC3E}">
        <p14:creationId xmlns:p14="http://schemas.microsoft.com/office/powerpoint/2010/main" val="409648598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Kierownictwo">
  <a:themeElements>
    <a:clrScheme name="Kierownictwo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Kierownictwo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Kierownictw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1270</TotalTime>
  <Words>1603</Words>
  <Application>Microsoft Office PowerPoint</Application>
  <PresentationFormat>Pokaz na ekranie (4:3)</PresentationFormat>
  <Paragraphs>180</Paragraphs>
  <Slides>28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28</vt:i4>
      </vt:variant>
    </vt:vector>
  </HeadingPairs>
  <TitlesOfParts>
    <vt:vector size="29" baseType="lpstr">
      <vt:lpstr>Kierownictwo</vt:lpstr>
      <vt:lpstr>Coaching przedsiębiorczości</vt:lpstr>
      <vt:lpstr>Cele sesji</vt:lpstr>
      <vt:lpstr>Prezentacja programu PowerPoint</vt:lpstr>
      <vt:lpstr>Rozwijanie kreatywności</vt:lpstr>
      <vt:lpstr>Marketing</vt:lpstr>
      <vt:lpstr>Działania marketingowe</vt:lpstr>
      <vt:lpstr>Działania marketingowe</vt:lpstr>
      <vt:lpstr>Nowe sposoby marketingu</vt:lpstr>
      <vt:lpstr>Marketing z miłością</vt:lpstr>
      <vt:lpstr>Marketing dla małych firm</vt:lpstr>
      <vt:lpstr>Reklama w Internecie</vt:lpstr>
      <vt:lpstr>     Najpopularniejsze serwisy i grupy serwisów</vt:lpstr>
      <vt:lpstr>Facebook </vt:lpstr>
      <vt:lpstr>Facebook </vt:lpstr>
      <vt:lpstr>Prezentacja programu PowerPoint</vt:lpstr>
      <vt:lpstr>Snapchat </vt:lpstr>
      <vt:lpstr>Instagram </vt:lpstr>
      <vt:lpstr>Twitter </vt:lpstr>
      <vt:lpstr>Google AdWords </vt:lpstr>
      <vt:lpstr>Google AdWords </vt:lpstr>
      <vt:lpstr>Elevator speech</vt:lpstr>
      <vt:lpstr>Elevator speech</vt:lpstr>
      <vt:lpstr>Elevator speech</vt:lpstr>
      <vt:lpstr>Elevator speech</vt:lpstr>
      <vt:lpstr>Elevator speech</vt:lpstr>
      <vt:lpstr>5 zasad elevator speech</vt:lpstr>
      <vt:lpstr>9C - cechy wzorowego elevator speech</vt:lpstr>
      <vt:lpstr>Elevator speech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Coaching przedsiębiorczości</dc:title>
  <dc:creator>Michał Raciborski</dc:creator>
  <cp:lastModifiedBy>Sylwia Stokowska</cp:lastModifiedBy>
  <cp:revision>80</cp:revision>
  <cp:lastPrinted>2017-04-10T11:16:22Z</cp:lastPrinted>
  <dcterms:created xsi:type="dcterms:W3CDTF">2017-03-16T12:25:29Z</dcterms:created>
  <dcterms:modified xsi:type="dcterms:W3CDTF">2018-07-09T07:19:08Z</dcterms:modified>
</cp:coreProperties>
</file>